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7" r:id="rId3"/>
  </p:sldMasterIdLst>
  <p:notesMasterIdLst>
    <p:notesMasterId r:id="rId5"/>
  </p:notesMasterIdLst>
  <p:sldIdLst>
    <p:sldId id="358" r:id="rId4"/>
    <p:sldId id="359" r:id="rId6"/>
    <p:sldId id="360" r:id="rId7"/>
    <p:sldId id="383" r:id="rId8"/>
    <p:sldId id="369" r:id="rId9"/>
    <p:sldId id="385" r:id="rId10"/>
    <p:sldId id="386" r:id="rId11"/>
    <p:sldId id="387" r:id="rId12"/>
    <p:sldId id="388" r:id="rId13"/>
    <p:sldId id="390" r:id="rId14"/>
    <p:sldId id="373" r:id="rId15"/>
    <p:sldId id="399" r:id="rId16"/>
    <p:sldId id="400" r:id="rId17"/>
    <p:sldId id="374" r:id="rId18"/>
    <p:sldId id="377" r:id="rId19"/>
    <p:sldId id="376" r:id="rId20"/>
    <p:sldId id="367" r:id="rId21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5FAF"/>
    <a:srgbClr val="BC72F0"/>
    <a:srgbClr val="DE478E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96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gs" Target="tags/tag3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7E008D-F33E-42D0-AF1F-E71A7AEB8B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4A9E6-078F-4903-A68F-25A0AC6F649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77C97-5335-4107-A010-38E4B058270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119B5-5681-403A-890C-31B5DA30945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6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C3CBB-3DD3-44D7-A6CB-12C5A9732C6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" y="2197693"/>
            <a:ext cx="8181759" cy="4710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8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" name="Freeform 9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" name="Freeform 10"/>
          <p:cNvSpPr/>
          <p:nvPr userDrawn="1"/>
        </p:nvSpPr>
        <p:spPr bwMode="auto">
          <a:xfrm>
            <a:off x="7513639" y="-1"/>
            <a:ext cx="4675188" cy="6908007"/>
          </a:xfrm>
          <a:custGeom>
            <a:avLst/>
            <a:gdLst>
              <a:gd name="T0" fmla="*/ 2718 w 2945"/>
              <a:gd name="T1" fmla="*/ 0 h 4317"/>
              <a:gd name="T2" fmla="*/ 0 w 2945"/>
              <a:gd name="T3" fmla="*/ 4317 h 4317"/>
              <a:gd name="T4" fmla="*/ 2945 w 2945"/>
              <a:gd name="T5" fmla="*/ 4317 h 4317"/>
              <a:gd name="T6" fmla="*/ 2945 w 2945"/>
              <a:gd name="T7" fmla="*/ 0 h 4317"/>
              <a:gd name="T8" fmla="*/ 2718 w 2945"/>
              <a:gd name="T9" fmla="*/ 0 h 4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5" h="4317">
                <a:moveTo>
                  <a:pt x="2718" y="0"/>
                </a:moveTo>
                <a:lnTo>
                  <a:pt x="0" y="4317"/>
                </a:lnTo>
                <a:lnTo>
                  <a:pt x="2945" y="4317"/>
                </a:lnTo>
                <a:lnTo>
                  <a:pt x="2945" y="0"/>
                </a:lnTo>
                <a:lnTo>
                  <a:pt x="27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11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" name="Freeform 13"/>
          <p:cNvSpPr/>
          <p:nvPr userDrawn="1"/>
        </p:nvSpPr>
        <p:spPr bwMode="auto">
          <a:xfrm>
            <a:off x="7910514" y="635000"/>
            <a:ext cx="3643313" cy="5588000"/>
          </a:xfrm>
          <a:custGeom>
            <a:avLst/>
            <a:gdLst>
              <a:gd name="T0" fmla="*/ 2295 w 2295"/>
              <a:gd name="T1" fmla="*/ 3520 h 3520"/>
              <a:gd name="T2" fmla="*/ 2295 w 2295"/>
              <a:gd name="T3" fmla="*/ 0 h 3520"/>
              <a:gd name="T4" fmla="*/ 2216 w 2295"/>
              <a:gd name="T5" fmla="*/ 0 h 3520"/>
              <a:gd name="T6" fmla="*/ 0 w 2295"/>
              <a:gd name="T7" fmla="*/ 3520 h 3520"/>
              <a:gd name="T8" fmla="*/ 2295 w 2295"/>
              <a:gd name="T9" fmla="*/ 3520 h 3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95" h="3520">
                <a:moveTo>
                  <a:pt x="2295" y="3520"/>
                </a:moveTo>
                <a:lnTo>
                  <a:pt x="2295" y="0"/>
                </a:lnTo>
                <a:lnTo>
                  <a:pt x="2216" y="0"/>
                </a:lnTo>
                <a:lnTo>
                  <a:pt x="0" y="3520"/>
                </a:lnTo>
                <a:lnTo>
                  <a:pt x="2295" y="352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11" name="Picture 1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6" y="6219825"/>
            <a:ext cx="2841625" cy="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reeform 17"/>
          <p:cNvSpPr/>
          <p:nvPr userDrawn="1"/>
        </p:nvSpPr>
        <p:spPr bwMode="auto">
          <a:xfrm>
            <a:off x="635001" y="635000"/>
            <a:ext cx="2163763" cy="3360738"/>
          </a:xfrm>
          <a:custGeom>
            <a:avLst/>
            <a:gdLst>
              <a:gd name="T0" fmla="*/ 1363 w 1363"/>
              <a:gd name="T1" fmla="*/ 0 h 2117"/>
              <a:gd name="T2" fmla="*/ 0 w 1363"/>
              <a:gd name="T3" fmla="*/ 0 h 2117"/>
              <a:gd name="T4" fmla="*/ 0 w 1363"/>
              <a:gd name="T5" fmla="*/ 2117 h 2117"/>
              <a:gd name="T6" fmla="*/ 1363 w 1363"/>
              <a:gd name="T7" fmla="*/ 0 h 2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63" h="2117">
                <a:moveTo>
                  <a:pt x="1363" y="0"/>
                </a:moveTo>
                <a:lnTo>
                  <a:pt x="0" y="0"/>
                </a:lnTo>
                <a:lnTo>
                  <a:pt x="0" y="2117"/>
                </a:lnTo>
                <a:lnTo>
                  <a:pt x="1363" y="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8" name="Freeform 14"/>
          <p:cNvSpPr/>
          <p:nvPr userDrawn="1"/>
        </p:nvSpPr>
        <p:spPr bwMode="auto">
          <a:xfrm>
            <a:off x="10378623" y="4357781"/>
            <a:ext cx="1175204" cy="1865219"/>
          </a:xfrm>
          <a:custGeom>
            <a:avLst/>
            <a:gdLst>
              <a:gd name="T0" fmla="*/ 809 w 809"/>
              <a:gd name="T1" fmla="*/ 1284 h 1284"/>
              <a:gd name="T2" fmla="*/ 809 w 809"/>
              <a:gd name="T3" fmla="*/ 0 h 1284"/>
              <a:gd name="T4" fmla="*/ 0 w 809"/>
              <a:gd name="T5" fmla="*/ 1284 h 1284"/>
              <a:gd name="T6" fmla="*/ 809 w 809"/>
              <a:gd name="T7" fmla="*/ 1284 h 1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9" h="1284">
                <a:moveTo>
                  <a:pt x="809" y="1284"/>
                </a:moveTo>
                <a:lnTo>
                  <a:pt x="809" y="0"/>
                </a:lnTo>
                <a:lnTo>
                  <a:pt x="0" y="1284"/>
                </a:lnTo>
                <a:lnTo>
                  <a:pt x="809" y="1284"/>
                </a:lnTo>
                <a:close/>
              </a:path>
            </a:pathLst>
          </a:custGeom>
          <a:solidFill>
            <a:srgbClr val="435A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631826" y="635000"/>
            <a:ext cx="10922000" cy="55927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" y="2197693"/>
            <a:ext cx="8181759" cy="4710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8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" name="Freeform 9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" name="Freeform 10"/>
          <p:cNvSpPr/>
          <p:nvPr userDrawn="1"/>
        </p:nvSpPr>
        <p:spPr bwMode="auto">
          <a:xfrm>
            <a:off x="7513639" y="-1"/>
            <a:ext cx="4675188" cy="6908007"/>
          </a:xfrm>
          <a:custGeom>
            <a:avLst/>
            <a:gdLst>
              <a:gd name="T0" fmla="*/ 2718 w 2945"/>
              <a:gd name="T1" fmla="*/ 0 h 4317"/>
              <a:gd name="T2" fmla="*/ 0 w 2945"/>
              <a:gd name="T3" fmla="*/ 4317 h 4317"/>
              <a:gd name="T4" fmla="*/ 2945 w 2945"/>
              <a:gd name="T5" fmla="*/ 4317 h 4317"/>
              <a:gd name="T6" fmla="*/ 2945 w 2945"/>
              <a:gd name="T7" fmla="*/ 0 h 4317"/>
              <a:gd name="T8" fmla="*/ 2718 w 2945"/>
              <a:gd name="T9" fmla="*/ 0 h 4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5" h="4317">
                <a:moveTo>
                  <a:pt x="2718" y="0"/>
                </a:moveTo>
                <a:lnTo>
                  <a:pt x="0" y="4317"/>
                </a:lnTo>
                <a:lnTo>
                  <a:pt x="2945" y="4317"/>
                </a:lnTo>
                <a:lnTo>
                  <a:pt x="2945" y="0"/>
                </a:lnTo>
                <a:lnTo>
                  <a:pt x="27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11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" name="Freeform 13"/>
          <p:cNvSpPr/>
          <p:nvPr userDrawn="1"/>
        </p:nvSpPr>
        <p:spPr bwMode="auto">
          <a:xfrm>
            <a:off x="7910514" y="635000"/>
            <a:ext cx="3643313" cy="5588000"/>
          </a:xfrm>
          <a:custGeom>
            <a:avLst/>
            <a:gdLst>
              <a:gd name="T0" fmla="*/ 2295 w 2295"/>
              <a:gd name="T1" fmla="*/ 3520 h 3520"/>
              <a:gd name="T2" fmla="*/ 2295 w 2295"/>
              <a:gd name="T3" fmla="*/ 0 h 3520"/>
              <a:gd name="T4" fmla="*/ 2216 w 2295"/>
              <a:gd name="T5" fmla="*/ 0 h 3520"/>
              <a:gd name="T6" fmla="*/ 0 w 2295"/>
              <a:gd name="T7" fmla="*/ 3520 h 3520"/>
              <a:gd name="T8" fmla="*/ 2295 w 2295"/>
              <a:gd name="T9" fmla="*/ 3520 h 3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95" h="3520">
                <a:moveTo>
                  <a:pt x="2295" y="3520"/>
                </a:moveTo>
                <a:lnTo>
                  <a:pt x="2295" y="0"/>
                </a:lnTo>
                <a:lnTo>
                  <a:pt x="2216" y="0"/>
                </a:lnTo>
                <a:lnTo>
                  <a:pt x="0" y="3520"/>
                </a:lnTo>
                <a:lnTo>
                  <a:pt x="2295" y="352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11" name="Picture 1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6" y="6219825"/>
            <a:ext cx="2841625" cy="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Freeform 17"/>
          <p:cNvSpPr/>
          <p:nvPr userDrawn="1"/>
        </p:nvSpPr>
        <p:spPr bwMode="auto">
          <a:xfrm>
            <a:off x="635001" y="635000"/>
            <a:ext cx="2163763" cy="3360738"/>
          </a:xfrm>
          <a:custGeom>
            <a:avLst/>
            <a:gdLst>
              <a:gd name="T0" fmla="*/ 1363 w 1363"/>
              <a:gd name="T1" fmla="*/ 0 h 2117"/>
              <a:gd name="T2" fmla="*/ 0 w 1363"/>
              <a:gd name="T3" fmla="*/ 0 h 2117"/>
              <a:gd name="T4" fmla="*/ 0 w 1363"/>
              <a:gd name="T5" fmla="*/ 2117 h 2117"/>
              <a:gd name="T6" fmla="*/ 1363 w 1363"/>
              <a:gd name="T7" fmla="*/ 0 h 2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63" h="2117">
                <a:moveTo>
                  <a:pt x="1363" y="0"/>
                </a:moveTo>
                <a:lnTo>
                  <a:pt x="0" y="0"/>
                </a:lnTo>
                <a:lnTo>
                  <a:pt x="0" y="2117"/>
                </a:lnTo>
                <a:lnTo>
                  <a:pt x="1363" y="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3" name="AutoShape 3"/>
          <p:cNvSpPr>
            <a:spLocks noChangeAspect="1" noChangeArrowheads="1" noTextEdit="1"/>
          </p:cNvSpPr>
          <p:nvPr userDrawn="1"/>
        </p:nvSpPr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" name="Freeform 14"/>
          <p:cNvSpPr/>
          <p:nvPr userDrawn="1"/>
        </p:nvSpPr>
        <p:spPr bwMode="auto">
          <a:xfrm>
            <a:off x="10378623" y="4357781"/>
            <a:ext cx="1175204" cy="1865219"/>
          </a:xfrm>
          <a:custGeom>
            <a:avLst/>
            <a:gdLst>
              <a:gd name="T0" fmla="*/ 809 w 809"/>
              <a:gd name="T1" fmla="*/ 1284 h 1284"/>
              <a:gd name="T2" fmla="*/ 809 w 809"/>
              <a:gd name="T3" fmla="*/ 0 h 1284"/>
              <a:gd name="T4" fmla="*/ 0 w 809"/>
              <a:gd name="T5" fmla="*/ 1284 h 1284"/>
              <a:gd name="T6" fmla="*/ 809 w 809"/>
              <a:gd name="T7" fmla="*/ 1284 h 1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9" h="1284">
                <a:moveTo>
                  <a:pt x="809" y="1284"/>
                </a:moveTo>
                <a:lnTo>
                  <a:pt x="809" y="0"/>
                </a:lnTo>
                <a:lnTo>
                  <a:pt x="0" y="1284"/>
                </a:lnTo>
                <a:lnTo>
                  <a:pt x="809" y="1284"/>
                </a:lnTo>
                <a:close/>
              </a:path>
            </a:pathLst>
          </a:custGeom>
          <a:solidFill>
            <a:srgbClr val="435A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277586" y="293914"/>
            <a:ext cx="11658600" cy="62503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119B5-5681-403A-890C-31B5DA30945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6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C3CBB-3DD3-44D7-A6CB-12C5A9732C6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" y="2197693"/>
            <a:ext cx="8181759" cy="4710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8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" name="Freeform 9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" name="Freeform 10"/>
          <p:cNvSpPr/>
          <p:nvPr userDrawn="1"/>
        </p:nvSpPr>
        <p:spPr bwMode="auto">
          <a:xfrm>
            <a:off x="7513639" y="-1"/>
            <a:ext cx="4675188" cy="6908007"/>
          </a:xfrm>
          <a:custGeom>
            <a:avLst/>
            <a:gdLst>
              <a:gd name="T0" fmla="*/ 2718 w 2945"/>
              <a:gd name="T1" fmla="*/ 0 h 4317"/>
              <a:gd name="T2" fmla="*/ 0 w 2945"/>
              <a:gd name="T3" fmla="*/ 4317 h 4317"/>
              <a:gd name="T4" fmla="*/ 2945 w 2945"/>
              <a:gd name="T5" fmla="*/ 4317 h 4317"/>
              <a:gd name="T6" fmla="*/ 2945 w 2945"/>
              <a:gd name="T7" fmla="*/ 0 h 4317"/>
              <a:gd name="T8" fmla="*/ 2718 w 2945"/>
              <a:gd name="T9" fmla="*/ 0 h 4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5" h="4317">
                <a:moveTo>
                  <a:pt x="2718" y="0"/>
                </a:moveTo>
                <a:lnTo>
                  <a:pt x="0" y="4317"/>
                </a:lnTo>
                <a:lnTo>
                  <a:pt x="2945" y="4317"/>
                </a:lnTo>
                <a:lnTo>
                  <a:pt x="2945" y="0"/>
                </a:lnTo>
                <a:lnTo>
                  <a:pt x="27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11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" name="Freeform 13"/>
          <p:cNvSpPr/>
          <p:nvPr userDrawn="1"/>
        </p:nvSpPr>
        <p:spPr bwMode="auto">
          <a:xfrm>
            <a:off x="7910514" y="635000"/>
            <a:ext cx="3643313" cy="5588000"/>
          </a:xfrm>
          <a:custGeom>
            <a:avLst/>
            <a:gdLst>
              <a:gd name="T0" fmla="*/ 2295 w 2295"/>
              <a:gd name="T1" fmla="*/ 3520 h 3520"/>
              <a:gd name="T2" fmla="*/ 2295 w 2295"/>
              <a:gd name="T3" fmla="*/ 0 h 3520"/>
              <a:gd name="T4" fmla="*/ 2216 w 2295"/>
              <a:gd name="T5" fmla="*/ 0 h 3520"/>
              <a:gd name="T6" fmla="*/ 0 w 2295"/>
              <a:gd name="T7" fmla="*/ 3520 h 3520"/>
              <a:gd name="T8" fmla="*/ 2295 w 2295"/>
              <a:gd name="T9" fmla="*/ 3520 h 3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95" h="3520">
                <a:moveTo>
                  <a:pt x="2295" y="3520"/>
                </a:moveTo>
                <a:lnTo>
                  <a:pt x="2295" y="0"/>
                </a:lnTo>
                <a:lnTo>
                  <a:pt x="2216" y="0"/>
                </a:lnTo>
                <a:lnTo>
                  <a:pt x="0" y="3520"/>
                </a:lnTo>
                <a:lnTo>
                  <a:pt x="2295" y="352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11" name="Picture 1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6" y="6219825"/>
            <a:ext cx="2841625" cy="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reeform 17"/>
          <p:cNvSpPr/>
          <p:nvPr userDrawn="1"/>
        </p:nvSpPr>
        <p:spPr bwMode="auto">
          <a:xfrm>
            <a:off x="635001" y="635000"/>
            <a:ext cx="2163763" cy="3360738"/>
          </a:xfrm>
          <a:custGeom>
            <a:avLst/>
            <a:gdLst>
              <a:gd name="T0" fmla="*/ 1363 w 1363"/>
              <a:gd name="T1" fmla="*/ 0 h 2117"/>
              <a:gd name="T2" fmla="*/ 0 w 1363"/>
              <a:gd name="T3" fmla="*/ 0 h 2117"/>
              <a:gd name="T4" fmla="*/ 0 w 1363"/>
              <a:gd name="T5" fmla="*/ 2117 h 2117"/>
              <a:gd name="T6" fmla="*/ 1363 w 1363"/>
              <a:gd name="T7" fmla="*/ 0 h 2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63" h="2117">
                <a:moveTo>
                  <a:pt x="1363" y="0"/>
                </a:moveTo>
                <a:lnTo>
                  <a:pt x="0" y="0"/>
                </a:lnTo>
                <a:lnTo>
                  <a:pt x="0" y="2117"/>
                </a:lnTo>
                <a:lnTo>
                  <a:pt x="1363" y="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8" name="Freeform 14"/>
          <p:cNvSpPr/>
          <p:nvPr userDrawn="1"/>
        </p:nvSpPr>
        <p:spPr bwMode="auto">
          <a:xfrm>
            <a:off x="10378623" y="4357781"/>
            <a:ext cx="1175204" cy="1865219"/>
          </a:xfrm>
          <a:custGeom>
            <a:avLst/>
            <a:gdLst>
              <a:gd name="T0" fmla="*/ 809 w 809"/>
              <a:gd name="T1" fmla="*/ 1284 h 1284"/>
              <a:gd name="T2" fmla="*/ 809 w 809"/>
              <a:gd name="T3" fmla="*/ 0 h 1284"/>
              <a:gd name="T4" fmla="*/ 0 w 809"/>
              <a:gd name="T5" fmla="*/ 1284 h 1284"/>
              <a:gd name="T6" fmla="*/ 809 w 809"/>
              <a:gd name="T7" fmla="*/ 1284 h 1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9" h="1284">
                <a:moveTo>
                  <a:pt x="809" y="1284"/>
                </a:moveTo>
                <a:lnTo>
                  <a:pt x="809" y="0"/>
                </a:lnTo>
                <a:lnTo>
                  <a:pt x="0" y="1284"/>
                </a:lnTo>
                <a:lnTo>
                  <a:pt x="809" y="1284"/>
                </a:lnTo>
                <a:close/>
              </a:path>
            </a:pathLst>
          </a:custGeom>
          <a:solidFill>
            <a:srgbClr val="435A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631826" y="635000"/>
            <a:ext cx="10922000" cy="55927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1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" y="2197693"/>
            <a:ext cx="8181759" cy="4710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8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" name="Freeform 9"/>
          <p:cNvSpPr/>
          <p:nvPr userDrawn="1"/>
        </p:nvSpPr>
        <p:spPr bwMode="auto">
          <a:xfrm>
            <a:off x="1" y="0"/>
            <a:ext cx="3208338" cy="4981575"/>
          </a:xfrm>
          <a:custGeom>
            <a:avLst/>
            <a:gdLst>
              <a:gd name="T0" fmla="*/ 0 w 2021"/>
              <a:gd name="T1" fmla="*/ 0 h 3138"/>
              <a:gd name="T2" fmla="*/ 2021 w 2021"/>
              <a:gd name="T3" fmla="*/ 0 h 3138"/>
              <a:gd name="T4" fmla="*/ 0 w 2021"/>
              <a:gd name="T5" fmla="*/ 3138 h 3138"/>
              <a:gd name="T6" fmla="*/ 0 w 2021"/>
              <a:gd name="T7" fmla="*/ 0 h 3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21" h="3138">
                <a:moveTo>
                  <a:pt x="0" y="0"/>
                </a:moveTo>
                <a:lnTo>
                  <a:pt x="2021" y="0"/>
                </a:lnTo>
                <a:lnTo>
                  <a:pt x="0" y="3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" name="Freeform 10"/>
          <p:cNvSpPr/>
          <p:nvPr userDrawn="1"/>
        </p:nvSpPr>
        <p:spPr bwMode="auto">
          <a:xfrm>
            <a:off x="7513639" y="-1"/>
            <a:ext cx="4675188" cy="6908007"/>
          </a:xfrm>
          <a:custGeom>
            <a:avLst/>
            <a:gdLst>
              <a:gd name="T0" fmla="*/ 2718 w 2945"/>
              <a:gd name="T1" fmla="*/ 0 h 4317"/>
              <a:gd name="T2" fmla="*/ 0 w 2945"/>
              <a:gd name="T3" fmla="*/ 4317 h 4317"/>
              <a:gd name="T4" fmla="*/ 2945 w 2945"/>
              <a:gd name="T5" fmla="*/ 4317 h 4317"/>
              <a:gd name="T6" fmla="*/ 2945 w 2945"/>
              <a:gd name="T7" fmla="*/ 0 h 4317"/>
              <a:gd name="T8" fmla="*/ 2718 w 2945"/>
              <a:gd name="T9" fmla="*/ 0 h 4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5" h="4317">
                <a:moveTo>
                  <a:pt x="2718" y="0"/>
                </a:moveTo>
                <a:lnTo>
                  <a:pt x="0" y="4317"/>
                </a:lnTo>
                <a:lnTo>
                  <a:pt x="2945" y="4317"/>
                </a:lnTo>
                <a:lnTo>
                  <a:pt x="2945" y="0"/>
                </a:lnTo>
                <a:lnTo>
                  <a:pt x="27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11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635001" y="635000"/>
            <a:ext cx="10918825" cy="558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" name="Freeform 13"/>
          <p:cNvSpPr/>
          <p:nvPr userDrawn="1"/>
        </p:nvSpPr>
        <p:spPr bwMode="auto">
          <a:xfrm>
            <a:off x="7910514" y="635000"/>
            <a:ext cx="3643313" cy="5588000"/>
          </a:xfrm>
          <a:custGeom>
            <a:avLst/>
            <a:gdLst>
              <a:gd name="T0" fmla="*/ 2295 w 2295"/>
              <a:gd name="T1" fmla="*/ 3520 h 3520"/>
              <a:gd name="T2" fmla="*/ 2295 w 2295"/>
              <a:gd name="T3" fmla="*/ 0 h 3520"/>
              <a:gd name="T4" fmla="*/ 2216 w 2295"/>
              <a:gd name="T5" fmla="*/ 0 h 3520"/>
              <a:gd name="T6" fmla="*/ 0 w 2295"/>
              <a:gd name="T7" fmla="*/ 3520 h 3520"/>
              <a:gd name="T8" fmla="*/ 2295 w 2295"/>
              <a:gd name="T9" fmla="*/ 3520 h 3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95" h="3520">
                <a:moveTo>
                  <a:pt x="2295" y="3520"/>
                </a:moveTo>
                <a:lnTo>
                  <a:pt x="2295" y="0"/>
                </a:lnTo>
                <a:lnTo>
                  <a:pt x="2216" y="0"/>
                </a:lnTo>
                <a:lnTo>
                  <a:pt x="0" y="3520"/>
                </a:lnTo>
                <a:lnTo>
                  <a:pt x="2295" y="352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11" name="Picture 1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6" y="6219825"/>
            <a:ext cx="2841625" cy="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Freeform 17"/>
          <p:cNvSpPr/>
          <p:nvPr userDrawn="1"/>
        </p:nvSpPr>
        <p:spPr bwMode="auto">
          <a:xfrm>
            <a:off x="635001" y="635000"/>
            <a:ext cx="2163763" cy="3360738"/>
          </a:xfrm>
          <a:custGeom>
            <a:avLst/>
            <a:gdLst>
              <a:gd name="T0" fmla="*/ 1363 w 1363"/>
              <a:gd name="T1" fmla="*/ 0 h 2117"/>
              <a:gd name="T2" fmla="*/ 0 w 1363"/>
              <a:gd name="T3" fmla="*/ 0 h 2117"/>
              <a:gd name="T4" fmla="*/ 0 w 1363"/>
              <a:gd name="T5" fmla="*/ 2117 h 2117"/>
              <a:gd name="T6" fmla="*/ 1363 w 1363"/>
              <a:gd name="T7" fmla="*/ 0 h 2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63" h="2117">
                <a:moveTo>
                  <a:pt x="1363" y="0"/>
                </a:moveTo>
                <a:lnTo>
                  <a:pt x="0" y="0"/>
                </a:lnTo>
                <a:lnTo>
                  <a:pt x="0" y="2117"/>
                </a:lnTo>
                <a:lnTo>
                  <a:pt x="1363" y="0"/>
                </a:lnTo>
                <a:close/>
              </a:path>
            </a:pathLst>
          </a:custGeom>
          <a:solidFill>
            <a:srgbClr val="3351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3" name="AutoShape 3"/>
          <p:cNvSpPr>
            <a:spLocks noChangeAspect="1" noChangeArrowheads="1" noTextEdit="1"/>
          </p:cNvSpPr>
          <p:nvPr userDrawn="1"/>
        </p:nvSpPr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" name="Freeform 14"/>
          <p:cNvSpPr/>
          <p:nvPr userDrawn="1"/>
        </p:nvSpPr>
        <p:spPr bwMode="auto">
          <a:xfrm>
            <a:off x="10378623" y="4357781"/>
            <a:ext cx="1175204" cy="1865219"/>
          </a:xfrm>
          <a:custGeom>
            <a:avLst/>
            <a:gdLst>
              <a:gd name="T0" fmla="*/ 809 w 809"/>
              <a:gd name="T1" fmla="*/ 1284 h 1284"/>
              <a:gd name="T2" fmla="*/ 809 w 809"/>
              <a:gd name="T3" fmla="*/ 0 h 1284"/>
              <a:gd name="T4" fmla="*/ 0 w 809"/>
              <a:gd name="T5" fmla="*/ 1284 h 1284"/>
              <a:gd name="T6" fmla="*/ 809 w 809"/>
              <a:gd name="T7" fmla="*/ 1284 h 1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9" h="1284">
                <a:moveTo>
                  <a:pt x="809" y="1284"/>
                </a:moveTo>
                <a:lnTo>
                  <a:pt x="809" y="0"/>
                </a:lnTo>
                <a:lnTo>
                  <a:pt x="0" y="1284"/>
                </a:lnTo>
                <a:lnTo>
                  <a:pt x="809" y="1284"/>
                </a:lnTo>
                <a:close/>
              </a:path>
            </a:pathLst>
          </a:custGeom>
          <a:solidFill>
            <a:srgbClr val="435A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277586" y="293914"/>
            <a:ext cx="11658600" cy="62503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9" Type="http://schemas.openxmlformats.org/officeDocument/2006/relationships/theme" Target="../theme/theme2.xml"/><Relationship Id="rId18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</p:sldLayoutIdLst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8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矩形 1334"/>
          <p:cNvSpPr/>
          <p:nvPr/>
        </p:nvSpPr>
        <p:spPr>
          <a:xfrm>
            <a:off x="1904680" y="4187838"/>
            <a:ext cx="1390650" cy="323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6" name="矩形 1335"/>
          <p:cNvSpPr/>
          <p:nvPr/>
        </p:nvSpPr>
        <p:spPr>
          <a:xfrm>
            <a:off x="3498781" y="4187838"/>
            <a:ext cx="1390650" cy="3239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伍冠宇</a:t>
            </a:r>
            <a:endParaRPr lang="zh-CN" altLang="en-US" dirty="0"/>
          </a:p>
        </p:txBody>
      </p:sp>
      <p:sp>
        <p:nvSpPr>
          <p:cNvPr id="1333" name="矩形 1332"/>
          <p:cNvSpPr/>
          <p:nvPr/>
        </p:nvSpPr>
        <p:spPr>
          <a:xfrm>
            <a:off x="1850372" y="4187838"/>
            <a:ext cx="1390650" cy="3239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陈荣钊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533745" y="2078640"/>
            <a:ext cx="9404826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内存管理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687795" y="3198280"/>
            <a:ext cx="9452646" cy="49795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20000"/>
              </a:lnSpc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Memory Management</a:t>
            </a:r>
            <a:endParaRPr lang="en-US" altLang="zh-CN" sz="2400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671267" y="4535786"/>
            <a:ext cx="45719" cy="118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9802214" y="5448224"/>
            <a:ext cx="1136357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051105" y="687785"/>
            <a:ext cx="45719" cy="118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 flipV="1">
            <a:off x="779580" y="893601"/>
            <a:ext cx="129366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5133556" y="4187838"/>
            <a:ext cx="1390650" cy="3239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孙梓健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6727657" y="4187838"/>
            <a:ext cx="1390650" cy="3239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高俊峰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5" grpId="0" animBg="1"/>
      <p:bldP spid="1336" grpId="0" animBg="1"/>
      <p:bldP spid="1333" grpId="0" animBg="1"/>
      <p:bldP spid="15" grpId="0"/>
      <p:bldP spid="16" grpId="0"/>
      <p:bldP spid="26" grpId="0" animBg="1"/>
      <p:bldP spid="3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3729990" y="1499235"/>
            <a:ext cx="3916680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好的页面置换算法离不开硬件支持</a:t>
            </a:r>
            <a:r>
              <a:rPr lang="zh-CN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。</a:t>
            </a:r>
            <a:endParaRPr lang="zh-CN"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将已申请的物理页连成链表，当申请新的页时增长队头，当需要置出页时提取队尾</a:t>
            </a:r>
            <a:endParaRPr lang="zh-CN"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729990" y="3900170"/>
            <a:ext cx="4215765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dirty="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当进程的物理内存达到上限，且需要继续增长，取出队尾写入外部文件。</a:t>
            </a:r>
            <a:endParaRPr lang="zh-CN" dirty="0"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dirty="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当进程需要访问当前不在页表中的页，从外部文件读取相应页写入页表。</a:t>
            </a:r>
            <a:endParaRPr lang="en-US" altLang="zh-CN" dirty="0"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998418" y="3591399"/>
            <a:ext cx="988496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415215" y="349434"/>
            <a:ext cx="4203919" cy="645160"/>
            <a:chOff x="415215" y="349434"/>
            <a:chExt cx="4203919" cy="645160"/>
          </a:xfrm>
        </p:grpSpPr>
        <p:grpSp>
          <p:nvGrpSpPr>
            <p:cNvPr id="17" name="组合 16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 flipH="1">
              <a:off x="1529582" y="349434"/>
              <a:ext cx="3089552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  <a:sym typeface="+mn-ea"/>
                </a:rPr>
                <a:t>虚拟内存管理</a:t>
              </a:r>
              <a:endParaRPr lang="zh-CN" altLang="en-US" sz="3600" b="1" dirty="0">
                <a:latin typeface="方正兰亭黑_GBK" panose="02000000000000000000" pitchFamily="2" charset="-122"/>
                <a:ea typeface="方正兰亭黑_GBK" panose="02000000000000000000" pitchFamily="2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998480" y="1991068"/>
            <a:ext cx="2623317" cy="768350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002060"/>
                </a:solidFill>
              </a:rPr>
              <a:t> </a:t>
            </a:r>
            <a:r>
              <a:rPr lang="en-US" sz="4400" b="1" dirty="0">
                <a:solidFill>
                  <a:srgbClr val="002060"/>
                </a:solidFill>
              </a:rPr>
              <a:t>FIFO</a:t>
            </a:r>
            <a:r>
              <a:rPr lang="zh-CN" altLang="en-US" sz="4400" b="1" dirty="0">
                <a:solidFill>
                  <a:srgbClr val="002060"/>
                </a:solidFill>
              </a:rPr>
              <a:t>算法</a:t>
            </a:r>
            <a:endParaRPr lang="zh-CN" altLang="en-US" sz="4400" b="1" dirty="0">
              <a:solidFill>
                <a:srgbClr val="002060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260082" y="4393094"/>
            <a:ext cx="2623317" cy="768350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002060"/>
                </a:solidFill>
              </a:rPr>
              <a:t>缺页中断</a:t>
            </a:r>
            <a:endParaRPr lang="zh-CN" altLang="en-US" sz="4400" b="1" dirty="0">
              <a:solidFill>
                <a:srgbClr val="002060"/>
              </a:solidFill>
            </a:endParaRPr>
          </a:p>
        </p:txBody>
      </p:sp>
      <p:pic>
        <p:nvPicPr>
          <p:cNvPr id="2" name="图片 1" descr="fif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5895" y="1837055"/>
            <a:ext cx="3819525" cy="1076325"/>
          </a:xfrm>
          <a:prstGeom prst="rect">
            <a:avLst/>
          </a:prstGeom>
        </p:spPr>
      </p:pic>
      <p:pic>
        <p:nvPicPr>
          <p:cNvPr id="3" name="图片 2" descr="p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35" y="3766185"/>
            <a:ext cx="2021840" cy="2021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>
                <a:latin typeface="Agency FB" panose="020B0503020202020204" pitchFamily="34" charset="0"/>
              </a:rPr>
              <a:t>03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>
              <a:defRPr/>
            </a:pPr>
            <a:r>
              <a:rPr lang="zh-CN" altLang="en-US" sz="6000" b="1" dirty="0">
                <a:latin typeface="方正兰亭黑_GBK" panose="02000000000000000000" pitchFamily="2" charset="-122"/>
                <a:ea typeface="方正兰亭黑_GBK" panose="02000000000000000000" pitchFamily="2" charset="-122"/>
              </a:rPr>
              <a:t>系统展示</a:t>
            </a:r>
            <a:endParaRPr lang="zh-CN" altLang="en-US" sz="6000" b="1" dirty="0"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5417820" cy="645160"/>
            <a:chOff x="415215" y="349434"/>
            <a:chExt cx="5417820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005" y="349434"/>
              <a:ext cx="4304030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系统展示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5417820" cy="645160"/>
            <a:chOff x="415215" y="349434"/>
            <a:chExt cx="5417820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005" y="349434"/>
              <a:ext cx="4304030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系统展示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>
                <a:latin typeface="Agency FB" panose="020B0503020202020204" pitchFamily="34" charset="0"/>
              </a:rPr>
              <a:t>04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>
              <a:defRPr/>
            </a:pPr>
            <a:r>
              <a:rPr lang="zh-CN" altLang="en-US" sz="6000" b="1" dirty="0">
                <a:latin typeface="方正兰亭黑_GBK" panose="02000000000000000000" pitchFamily="2" charset="-122"/>
                <a:ea typeface="方正兰亭黑_GBK" panose="02000000000000000000" pitchFamily="2" charset="-122"/>
              </a:rPr>
              <a:t>小组分工</a:t>
            </a:r>
            <a:endParaRPr lang="zh-CN" altLang="en-US" sz="6000" b="1" dirty="0"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330"/>
          <p:cNvGrpSpPr/>
          <p:nvPr/>
        </p:nvGrpSpPr>
        <p:grpSpPr>
          <a:xfrm>
            <a:off x="4250869" y="2036397"/>
            <a:ext cx="3691851" cy="3699606"/>
            <a:chOff x="3814386" y="1600200"/>
            <a:chExt cx="4563229" cy="4572000"/>
          </a:xfrm>
        </p:grpSpPr>
        <p:sp>
          <p:nvSpPr>
            <p:cNvPr id="332" name="Freeform 5"/>
            <p:cNvSpPr/>
            <p:nvPr/>
          </p:nvSpPr>
          <p:spPr bwMode="auto">
            <a:xfrm>
              <a:off x="6995616" y="2780475"/>
              <a:ext cx="1381999" cy="2166344"/>
            </a:xfrm>
            <a:custGeom>
              <a:avLst/>
              <a:gdLst>
                <a:gd name="T0" fmla="*/ 111 w 731"/>
                <a:gd name="T1" fmla="*/ 870 h 1146"/>
                <a:gd name="T2" fmla="*/ 507 w 731"/>
                <a:gd name="T3" fmla="*/ 1086 h 1146"/>
                <a:gd name="T4" fmla="*/ 649 w 731"/>
                <a:gd name="T5" fmla="*/ 917 h 1146"/>
                <a:gd name="T6" fmla="*/ 617 w 731"/>
                <a:gd name="T7" fmla="*/ 140 h 1146"/>
                <a:gd name="T8" fmla="*/ 484 w 731"/>
                <a:gd name="T9" fmla="*/ 52 h 1146"/>
                <a:gd name="T10" fmla="*/ 75 w 731"/>
                <a:gd name="T11" fmla="*/ 302 h 1146"/>
                <a:gd name="T12" fmla="*/ 23 w 731"/>
                <a:gd name="T13" fmla="*/ 401 h 1146"/>
                <a:gd name="T14" fmla="*/ 41 w 731"/>
                <a:gd name="T15" fmla="*/ 692 h 1146"/>
                <a:gd name="T16" fmla="*/ 111 w 731"/>
                <a:gd name="T17" fmla="*/ 87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1" h="1146">
                  <a:moveTo>
                    <a:pt x="111" y="870"/>
                  </a:moveTo>
                  <a:cubicBezTo>
                    <a:pt x="176" y="904"/>
                    <a:pt x="507" y="1086"/>
                    <a:pt x="507" y="1086"/>
                  </a:cubicBezTo>
                  <a:cubicBezTo>
                    <a:pt x="507" y="1086"/>
                    <a:pt x="584" y="1146"/>
                    <a:pt x="649" y="917"/>
                  </a:cubicBezTo>
                  <a:cubicBezTo>
                    <a:pt x="714" y="689"/>
                    <a:pt x="731" y="416"/>
                    <a:pt x="617" y="140"/>
                  </a:cubicBezTo>
                  <a:cubicBezTo>
                    <a:pt x="602" y="104"/>
                    <a:pt x="565" y="0"/>
                    <a:pt x="484" y="52"/>
                  </a:cubicBezTo>
                  <a:cubicBezTo>
                    <a:pt x="403" y="103"/>
                    <a:pt x="75" y="302"/>
                    <a:pt x="75" y="302"/>
                  </a:cubicBezTo>
                  <a:cubicBezTo>
                    <a:pt x="75" y="302"/>
                    <a:pt x="11" y="338"/>
                    <a:pt x="23" y="401"/>
                  </a:cubicBezTo>
                  <a:cubicBezTo>
                    <a:pt x="36" y="463"/>
                    <a:pt x="60" y="594"/>
                    <a:pt x="41" y="692"/>
                  </a:cubicBezTo>
                  <a:cubicBezTo>
                    <a:pt x="23" y="782"/>
                    <a:pt x="0" y="813"/>
                    <a:pt x="111" y="8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333" name="Freeform 6"/>
            <p:cNvSpPr/>
            <p:nvPr/>
          </p:nvSpPr>
          <p:spPr bwMode="auto">
            <a:xfrm>
              <a:off x="6167419" y="1610222"/>
              <a:ext cx="1881925" cy="1701501"/>
            </a:xfrm>
            <a:custGeom>
              <a:avLst/>
              <a:gdLst>
                <a:gd name="T0" fmla="*/ 517 w 995"/>
                <a:gd name="T1" fmla="*/ 834 h 900"/>
                <a:gd name="T2" fmla="*/ 905 w 995"/>
                <a:gd name="T3" fmla="*/ 604 h 900"/>
                <a:gd name="T4" fmla="*/ 831 w 995"/>
                <a:gd name="T5" fmla="*/ 395 h 900"/>
                <a:gd name="T6" fmla="*/ 147 w 995"/>
                <a:gd name="T7" fmla="*/ 26 h 900"/>
                <a:gd name="T8" fmla="*/ 3 w 995"/>
                <a:gd name="T9" fmla="*/ 96 h 900"/>
                <a:gd name="T10" fmla="*/ 9 w 995"/>
                <a:gd name="T11" fmla="*/ 576 h 900"/>
                <a:gd name="T12" fmla="*/ 68 w 995"/>
                <a:gd name="T13" fmla="*/ 670 h 900"/>
                <a:gd name="T14" fmla="*/ 328 w 995"/>
                <a:gd name="T15" fmla="*/ 804 h 900"/>
                <a:gd name="T16" fmla="*/ 517 w 995"/>
                <a:gd name="T17" fmla="*/ 834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5" h="900">
                  <a:moveTo>
                    <a:pt x="517" y="834"/>
                  </a:moveTo>
                  <a:cubicBezTo>
                    <a:pt x="579" y="796"/>
                    <a:pt x="905" y="604"/>
                    <a:pt x="905" y="604"/>
                  </a:cubicBezTo>
                  <a:cubicBezTo>
                    <a:pt x="905" y="604"/>
                    <a:pt x="995" y="568"/>
                    <a:pt x="831" y="395"/>
                  </a:cubicBezTo>
                  <a:cubicBezTo>
                    <a:pt x="669" y="223"/>
                    <a:pt x="442" y="70"/>
                    <a:pt x="147" y="26"/>
                  </a:cubicBezTo>
                  <a:cubicBezTo>
                    <a:pt x="108" y="21"/>
                    <a:pt x="0" y="0"/>
                    <a:pt x="3" y="96"/>
                  </a:cubicBezTo>
                  <a:cubicBezTo>
                    <a:pt x="6" y="192"/>
                    <a:pt x="9" y="576"/>
                    <a:pt x="9" y="576"/>
                  </a:cubicBezTo>
                  <a:cubicBezTo>
                    <a:pt x="9" y="576"/>
                    <a:pt x="8" y="649"/>
                    <a:pt x="68" y="670"/>
                  </a:cubicBezTo>
                  <a:cubicBezTo>
                    <a:pt x="128" y="692"/>
                    <a:pt x="253" y="737"/>
                    <a:pt x="328" y="804"/>
                  </a:cubicBezTo>
                  <a:cubicBezTo>
                    <a:pt x="396" y="865"/>
                    <a:pt x="411" y="900"/>
                    <a:pt x="517" y="8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34" name="Freeform 7"/>
            <p:cNvSpPr/>
            <p:nvPr/>
          </p:nvSpPr>
          <p:spPr bwMode="auto">
            <a:xfrm>
              <a:off x="6154889" y="4460676"/>
              <a:ext cx="1865636" cy="1711524"/>
            </a:xfrm>
            <a:custGeom>
              <a:avLst/>
              <a:gdLst>
                <a:gd name="T0" fmla="*/ 7 w 987"/>
                <a:gd name="T1" fmla="*/ 357 h 905"/>
                <a:gd name="T2" fmla="*/ 23 w 987"/>
                <a:gd name="T3" fmla="*/ 808 h 905"/>
                <a:gd name="T4" fmla="*/ 242 w 987"/>
                <a:gd name="T5" fmla="*/ 844 h 905"/>
                <a:gd name="T6" fmla="*/ 894 w 987"/>
                <a:gd name="T7" fmla="*/ 420 h 905"/>
                <a:gd name="T8" fmla="*/ 901 w 987"/>
                <a:gd name="T9" fmla="*/ 261 h 905"/>
                <a:gd name="T10" fmla="*/ 477 w 987"/>
                <a:gd name="T11" fmla="*/ 36 h 905"/>
                <a:gd name="T12" fmla="*/ 366 w 987"/>
                <a:gd name="T13" fmla="*/ 43 h 905"/>
                <a:gd name="T14" fmla="*/ 124 w 987"/>
                <a:gd name="T15" fmla="*/ 206 h 905"/>
                <a:gd name="T16" fmla="*/ 7 w 987"/>
                <a:gd name="T17" fmla="*/ 357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7" h="905">
                  <a:moveTo>
                    <a:pt x="7" y="357"/>
                  </a:moveTo>
                  <a:cubicBezTo>
                    <a:pt x="11" y="430"/>
                    <a:pt x="23" y="808"/>
                    <a:pt x="23" y="808"/>
                  </a:cubicBezTo>
                  <a:cubicBezTo>
                    <a:pt x="23" y="808"/>
                    <a:pt x="11" y="905"/>
                    <a:pt x="242" y="844"/>
                  </a:cubicBezTo>
                  <a:cubicBezTo>
                    <a:pt x="470" y="783"/>
                    <a:pt x="714" y="658"/>
                    <a:pt x="894" y="420"/>
                  </a:cubicBezTo>
                  <a:cubicBezTo>
                    <a:pt x="917" y="389"/>
                    <a:pt x="987" y="304"/>
                    <a:pt x="901" y="261"/>
                  </a:cubicBezTo>
                  <a:cubicBezTo>
                    <a:pt x="815" y="217"/>
                    <a:pt x="477" y="36"/>
                    <a:pt x="477" y="36"/>
                  </a:cubicBezTo>
                  <a:cubicBezTo>
                    <a:pt x="477" y="36"/>
                    <a:pt x="413" y="0"/>
                    <a:pt x="366" y="43"/>
                  </a:cubicBezTo>
                  <a:cubicBezTo>
                    <a:pt x="318" y="85"/>
                    <a:pt x="219" y="173"/>
                    <a:pt x="124" y="206"/>
                  </a:cubicBezTo>
                  <a:cubicBezTo>
                    <a:pt x="38" y="237"/>
                    <a:pt x="0" y="232"/>
                    <a:pt x="7" y="3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35" name="Freeform 8"/>
            <p:cNvSpPr/>
            <p:nvPr/>
          </p:nvSpPr>
          <p:spPr bwMode="auto">
            <a:xfrm>
              <a:off x="4146417" y="4436870"/>
              <a:ext cx="1886936" cy="1697742"/>
            </a:xfrm>
            <a:custGeom>
              <a:avLst/>
              <a:gdLst>
                <a:gd name="T0" fmla="*/ 477 w 998"/>
                <a:gd name="T1" fmla="*/ 67 h 898"/>
                <a:gd name="T2" fmla="*/ 90 w 998"/>
                <a:gd name="T3" fmla="*/ 299 h 898"/>
                <a:gd name="T4" fmla="*/ 165 w 998"/>
                <a:gd name="T5" fmla="*/ 508 h 898"/>
                <a:gd name="T6" fmla="*/ 851 w 998"/>
                <a:gd name="T7" fmla="*/ 873 h 898"/>
                <a:gd name="T8" fmla="*/ 995 w 998"/>
                <a:gd name="T9" fmla="*/ 802 h 898"/>
                <a:gd name="T10" fmla="*/ 986 w 998"/>
                <a:gd name="T11" fmla="*/ 323 h 898"/>
                <a:gd name="T12" fmla="*/ 926 w 998"/>
                <a:gd name="T13" fmla="*/ 229 h 898"/>
                <a:gd name="T14" fmla="*/ 666 w 998"/>
                <a:gd name="T15" fmla="*/ 96 h 898"/>
                <a:gd name="T16" fmla="*/ 477 w 998"/>
                <a:gd name="T17" fmla="*/ 67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8" h="898">
                  <a:moveTo>
                    <a:pt x="477" y="67"/>
                  </a:moveTo>
                  <a:cubicBezTo>
                    <a:pt x="415" y="106"/>
                    <a:pt x="90" y="299"/>
                    <a:pt x="90" y="299"/>
                  </a:cubicBezTo>
                  <a:cubicBezTo>
                    <a:pt x="90" y="299"/>
                    <a:pt x="0" y="336"/>
                    <a:pt x="165" y="508"/>
                  </a:cubicBezTo>
                  <a:cubicBezTo>
                    <a:pt x="328" y="679"/>
                    <a:pt x="556" y="831"/>
                    <a:pt x="851" y="873"/>
                  </a:cubicBezTo>
                  <a:cubicBezTo>
                    <a:pt x="890" y="878"/>
                    <a:pt x="998" y="898"/>
                    <a:pt x="995" y="802"/>
                  </a:cubicBezTo>
                  <a:cubicBezTo>
                    <a:pt x="991" y="706"/>
                    <a:pt x="986" y="323"/>
                    <a:pt x="986" y="323"/>
                  </a:cubicBezTo>
                  <a:cubicBezTo>
                    <a:pt x="986" y="323"/>
                    <a:pt x="986" y="250"/>
                    <a:pt x="926" y="229"/>
                  </a:cubicBezTo>
                  <a:cubicBezTo>
                    <a:pt x="866" y="208"/>
                    <a:pt x="741" y="163"/>
                    <a:pt x="666" y="96"/>
                  </a:cubicBezTo>
                  <a:cubicBezTo>
                    <a:pt x="597" y="36"/>
                    <a:pt x="582" y="0"/>
                    <a:pt x="477" y="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36" name="Freeform 11"/>
            <p:cNvSpPr/>
            <p:nvPr/>
          </p:nvSpPr>
          <p:spPr bwMode="auto">
            <a:xfrm>
              <a:off x="3814386" y="2785487"/>
              <a:ext cx="1381999" cy="2167597"/>
            </a:xfrm>
            <a:custGeom>
              <a:avLst/>
              <a:gdLst>
                <a:gd name="T0" fmla="*/ 620 w 731"/>
                <a:gd name="T1" fmla="*/ 276 h 1146"/>
                <a:gd name="T2" fmla="*/ 224 w 731"/>
                <a:gd name="T3" fmla="*/ 59 h 1146"/>
                <a:gd name="T4" fmla="*/ 81 w 731"/>
                <a:gd name="T5" fmla="*/ 229 h 1146"/>
                <a:gd name="T6" fmla="*/ 113 w 731"/>
                <a:gd name="T7" fmla="*/ 1006 h 1146"/>
                <a:gd name="T8" fmla="*/ 246 w 731"/>
                <a:gd name="T9" fmla="*/ 1094 h 1146"/>
                <a:gd name="T10" fmla="*/ 656 w 731"/>
                <a:gd name="T11" fmla="*/ 844 h 1146"/>
                <a:gd name="T12" fmla="*/ 707 w 731"/>
                <a:gd name="T13" fmla="*/ 745 h 1146"/>
                <a:gd name="T14" fmla="*/ 690 w 731"/>
                <a:gd name="T15" fmla="*/ 453 h 1146"/>
                <a:gd name="T16" fmla="*/ 620 w 731"/>
                <a:gd name="T17" fmla="*/ 276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1" h="1146">
                  <a:moveTo>
                    <a:pt x="620" y="276"/>
                  </a:moveTo>
                  <a:cubicBezTo>
                    <a:pt x="555" y="242"/>
                    <a:pt x="224" y="59"/>
                    <a:pt x="224" y="59"/>
                  </a:cubicBezTo>
                  <a:cubicBezTo>
                    <a:pt x="224" y="59"/>
                    <a:pt x="147" y="0"/>
                    <a:pt x="81" y="229"/>
                  </a:cubicBezTo>
                  <a:cubicBezTo>
                    <a:pt x="17" y="456"/>
                    <a:pt x="0" y="730"/>
                    <a:pt x="113" y="1006"/>
                  </a:cubicBezTo>
                  <a:cubicBezTo>
                    <a:pt x="128" y="1042"/>
                    <a:pt x="166" y="1146"/>
                    <a:pt x="246" y="1094"/>
                  </a:cubicBezTo>
                  <a:cubicBezTo>
                    <a:pt x="327" y="1042"/>
                    <a:pt x="656" y="844"/>
                    <a:pt x="656" y="844"/>
                  </a:cubicBezTo>
                  <a:cubicBezTo>
                    <a:pt x="656" y="844"/>
                    <a:pt x="719" y="807"/>
                    <a:pt x="707" y="745"/>
                  </a:cubicBezTo>
                  <a:cubicBezTo>
                    <a:pt x="695" y="682"/>
                    <a:pt x="670" y="552"/>
                    <a:pt x="690" y="453"/>
                  </a:cubicBezTo>
                  <a:cubicBezTo>
                    <a:pt x="708" y="363"/>
                    <a:pt x="731" y="333"/>
                    <a:pt x="620" y="2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37" name="Freeform 14"/>
            <p:cNvSpPr/>
            <p:nvPr/>
          </p:nvSpPr>
          <p:spPr bwMode="auto">
            <a:xfrm>
              <a:off x="4161452" y="1600200"/>
              <a:ext cx="1883178" cy="1682706"/>
            </a:xfrm>
            <a:custGeom>
              <a:avLst/>
              <a:gdLst>
                <a:gd name="T0" fmla="*/ 982 w 996"/>
                <a:gd name="T1" fmla="*/ 547 h 890"/>
                <a:gd name="T2" fmla="*/ 982 w 996"/>
                <a:gd name="T3" fmla="*/ 96 h 890"/>
                <a:gd name="T4" fmla="*/ 764 w 996"/>
                <a:gd name="T5" fmla="*/ 53 h 890"/>
                <a:gd name="T6" fmla="*/ 98 w 996"/>
                <a:gd name="T7" fmla="*/ 453 h 890"/>
                <a:gd name="T8" fmla="*/ 85 w 996"/>
                <a:gd name="T9" fmla="*/ 613 h 890"/>
                <a:gd name="T10" fmla="*/ 501 w 996"/>
                <a:gd name="T11" fmla="*/ 852 h 890"/>
                <a:gd name="T12" fmla="*/ 612 w 996"/>
                <a:gd name="T13" fmla="*/ 849 h 890"/>
                <a:gd name="T14" fmla="*/ 859 w 996"/>
                <a:gd name="T15" fmla="*/ 694 h 890"/>
                <a:gd name="T16" fmla="*/ 982 w 996"/>
                <a:gd name="T17" fmla="*/ 547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6" h="890">
                  <a:moveTo>
                    <a:pt x="982" y="547"/>
                  </a:moveTo>
                  <a:cubicBezTo>
                    <a:pt x="980" y="474"/>
                    <a:pt x="982" y="96"/>
                    <a:pt x="982" y="96"/>
                  </a:cubicBezTo>
                  <a:cubicBezTo>
                    <a:pt x="982" y="96"/>
                    <a:pt x="996" y="0"/>
                    <a:pt x="764" y="53"/>
                  </a:cubicBezTo>
                  <a:cubicBezTo>
                    <a:pt x="534" y="105"/>
                    <a:pt x="286" y="222"/>
                    <a:pt x="98" y="453"/>
                  </a:cubicBezTo>
                  <a:cubicBezTo>
                    <a:pt x="73" y="484"/>
                    <a:pt x="0" y="567"/>
                    <a:pt x="85" y="613"/>
                  </a:cubicBezTo>
                  <a:cubicBezTo>
                    <a:pt x="169" y="659"/>
                    <a:pt x="501" y="852"/>
                    <a:pt x="501" y="852"/>
                  </a:cubicBezTo>
                  <a:cubicBezTo>
                    <a:pt x="501" y="852"/>
                    <a:pt x="563" y="890"/>
                    <a:pt x="612" y="849"/>
                  </a:cubicBezTo>
                  <a:cubicBezTo>
                    <a:pt x="661" y="808"/>
                    <a:pt x="764" y="724"/>
                    <a:pt x="859" y="694"/>
                  </a:cubicBezTo>
                  <a:cubicBezTo>
                    <a:pt x="947" y="667"/>
                    <a:pt x="984" y="672"/>
                    <a:pt x="982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sp>
        <p:nvSpPr>
          <p:cNvPr id="365" name="Rectangle 24"/>
          <p:cNvSpPr/>
          <p:nvPr/>
        </p:nvSpPr>
        <p:spPr>
          <a:xfrm>
            <a:off x="5596633" y="3421341"/>
            <a:ext cx="1007769" cy="954093"/>
          </a:xfrm>
          <a:prstGeom prst="rect">
            <a:avLst/>
          </a:prstGeom>
        </p:spPr>
        <p:txBody>
          <a:bodyPr wrap="square" lIns="91424" tIns="45713" rIns="91424" bIns="45713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完成内容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6" name="TextBox 18"/>
          <p:cNvSpPr txBox="1"/>
          <p:nvPr/>
        </p:nvSpPr>
        <p:spPr>
          <a:xfrm flipH="1">
            <a:off x="2164543" y="2013078"/>
            <a:ext cx="237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Roboto Black" charset="0"/>
                <a:ea typeface="Roboto Black" charset="0"/>
                <a:cs typeface="Roboto Black" charset="0"/>
              </a:rPr>
              <a:t>增加虚拟内存的理论分析</a:t>
            </a:r>
            <a:endParaRPr lang="en-US" sz="24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sp>
        <p:nvSpPr>
          <p:cNvPr id="29" name="TextBox 18"/>
          <p:cNvSpPr txBox="1"/>
          <p:nvPr/>
        </p:nvSpPr>
        <p:spPr>
          <a:xfrm flipH="1">
            <a:off x="2256759" y="4240497"/>
            <a:ext cx="18934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Roboto Black" charset="0"/>
                <a:ea typeface="Roboto Black" charset="0"/>
                <a:cs typeface="Roboto Black" charset="0"/>
              </a:rPr>
              <a:t>向</a:t>
            </a:r>
            <a:r>
              <a:rPr lang="en-US" altLang="zh-CN" sz="2400" b="1" dirty="0">
                <a:latin typeface="Roboto Black" charset="0"/>
                <a:ea typeface="Roboto Black" charset="0"/>
                <a:cs typeface="Roboto Black" charset="0"/>
              </a:rPr>
              <a:t>xv6</a:t>
            </a:r>
            <a:r>
              <a:rPr lang="zh-CN" altLang="en-US" sz="2400" b="1" dirty="0">
                <a:latin typeface="Roboto Black" charset="0"/>
                <a:ea typeface="Roboto Black" charset="0"/>
                <a:cs typeface="Roboto Black" charset="0"/>
              </a:rPr>
              <a:t>加入随机函数</a:t>
            </a:r>
            <a:endParaRPr lang="en-US" sz="24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sp>
        <p:nvSpPr>
          <p:cNvPr id="32" name="TextBox 18"/>
          <p:cNvSpPr txBox="1"/>
          <p:nvPr/>
        </p:nvSpPr>
        <p:spPr>
          <a:xfrm flipH="1">
            <a:off x="8237049" y="2195097"/>
            <a:ext cx="27733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Roboto Black" charset="0"/>
                <a:ea typeface="Roboto Black" charset="0"/>
                <a:cs typeface="Roboto Black" charset="0"/>
              </a:rPr>
              <a:t>实现</a:t>
            </a:r>
            <a:r>
              <a:rPr lang="en-US" altLang="zh-CN" sz="2400" b="1" dirty="0">
                <a:latin typeface="Roboto Black" charset="0"/>
                <a:ea typeface="Roboto Black" charset="0"/>
                <a:cs typeface="Roboto Black" charset="0"/>
              </a:rPr>
              <a:t>malloc/free</a:t>
            </a:r>
            <a:r>
              <a:rPr lang="zh-CN" altLang="en-US" sz="2400" b="1" dirty="0">
                <a:latin typeface="Roboto Black" charset="0"/>
                <a:ea typeface="Roboto Black" charset="0"/>
                <a:cs typeface="Roboto Black" charset="0"/>
              </a:rPr>
              <a:t>函数动态申请</a:t>
            </a:r>
            <a:r>
              <a:rPr lang="en-US" altLang="zh-CN" sz="2400" b="1" dirty="0">
                <a:latin typeface="Roboto Black" charset="0"/>
                <a:ea typeface="Roboto Black" charset="0"/>
                <a:cs typeface="Roboto Black" charset="0"/>
              </a:rPr>
              <a:t>API</a:t>
            </a:r>
            <a:endParaRPr lang="en-US" sz="24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sp>
        <p:nvSpPr>
          <p:cNvPr id="35" name="TextBox 18"/>
          <p:cNvSpPr txBox="1"/>
          <p:nvPr/>
        </p:nvSpPr>
        <p:spPr>
          <a:xfrm flipH="1">
            <a:off x="8196574" y="4569901"/>
            <a:ext cx="31430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Roboto Black" charset="0"/>
                <a:ea typeface="Roboto Black" charset="0"/>
                <a:cs typeface="Roboto Black" charset="0"/>
              </a:rPr>
              <a:t>实现释放任意大小的堆空间的</a:t>
            </a:r>
            <a:r>
              <a:rPr lang="en-US" altLang="zh-CN" sz="2400" b="1" dirty="0">
                <a:latin typeface="Roboto Black" charset="0"/>
                <a:ea typeface="Roboto Black" charset="0"/>
                <a:cs typeface="Roboto Black" charset="0"/>
              </a:rPr>
              <a:t>API</a:t>
            </a:r>
            <a:endParaRPr lang="en-US" sz="24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415215" y="349434"/>
            <a:ext cx="3737685" cy="646331"/>
            <a:chOff x="415215" y="349434"/>
            <a:chExt cx="3737685" cy="646331"/>
          </a:xfrm>
        </p:grpSpPr>
        <p:grpSp>
          <p:nvGrpSpPr>
            <p:cNvPr id="38" name="组合 37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41" name="椭圆 40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椭圆 41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文本框 38"/>
            <p:cNvSpPr txBox="1"/>
            <p:nvPr/>
          </p:nvSpPr>
          <p:spPr>
            <a:xfrm flipH="1">
              <a:off x="1529582" y="349434"/>
              <a:ext cx="2623318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完成内容</a:t>
              </a:r>
              <a:endParaRPr lang="zh-CN" altLang="en-US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3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Up Arrow 64"/>
          <p:cNvSpPr/>
          <p:nvPr/>
        </p:nvSpPr>
        <p:spPr>
          <a:xfrm>
            <a:off x="5748073" y="1767584"/>
            <a:ext cx="428776" cy="4777143"/>
          </a:xfrm>
          <a:prstGeom prst="upArrow">
            <a:avLst>
              <a:gd name="adj1" fmla="val 50000"/>
              <a:gd name="adj2" fmla="val 6714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1" tIns="43331" rIns="86661" bIns="43331" rtlCol="0" anchor="ctr"/>
          <a:lstStyle/>
          <a:p>
            <a:pPr algn="ctr">
              <a:lnSpc>
                <a:spcPct val="120000"/>
              </a:lnSpc>
            </a:pPr>
            <a:endParaRPr lang="en-US" sz="146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6" name="Bent Arrow 65"/>
          <p:cNvSpPr/>
          <p:nvPr/>
        </p:nvSpPr>
        <p:spPr>
          <a:xfrm>
            <a:off x="5854025" y="2607154"/>
            <a:ext cx="2704917" cy="3947002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1" tIns="43331" rIns="86661" bIns="43331" rtlCol="0" anchor="ctr"/>
          <a:lstStyle/>
          <a:p>
            <a:pPr algn="ctr">
              <a:lnSpc>
                <a:spcPct val="120000"/>
              </a:lnSpc>
            </a:pPr>
            <a:endParaRPr lang="en-US" sz="1465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Bent Arrow 53"/>
          <p:cNvSpPr/>
          <p:nvPr/>
        </p:nvSpPr>
        <p:spPr>
          <a:xfrm flipH="1">
            <a:off x="3391084" y="3334973"/>
            <a:ext cx="2704917" cy="3153196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1" tIns="43331" rIns="86661" bIns="43331" rtlCol="0" anchor="ctr"/>
          <a:lstStyle/>
          <a:p>
            <a:pPr algn="ctr">
              <a:lnSpc>
                <a:spcPct val="120000"/>
              </a:lnSpc>
            </a:pPr>
            <a:endParaRPr lang="en-US" sz="1465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Bent Arrow 50"/>
          <p:cNvSpPr/>
          <p:nvPr/>
        </p:nvSpPr>
        <p:spPr>
          <a:xfrm>
            <a:off x="5855324" y="3813680"/>
            <a:ext cx="2400007" cy="2712192"/>
          </a:xfrm>
          <a:prstGeom prst="bentArrow">
            <a:avLst>
              <a:gd name="adj1" fmla="val 10194"/>
              <a:gd name="adj2" fmla="val 9038"/>
              <a:gd name="adj3" fmla="val 14263"/>
              <a:gd name="adj4" fmla="val 2493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1" tIns="43331" rIns="86661" bIns="43331" rtlCol="0" anchor="ctr"/>
          <a:lstStyle/>
          <a:p>
            <a:pPr algn="ctr">
              <a:lnSpc>
                <a:spcPct val="120000"/>
              </a:lnSpc>
            </a:pPr>
            <a:endParaRPr lang="en-US" sz="1465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Bent Arrow 56"/>
          <p:cNvSpPr/>
          <p:nvPr/>
        </p:nvSpPr>
        <p:spPr>
          <a:xfrm flipH="1">
            <a:off x="4033996" y="4380302"/>
            <a:ext cx="2062004" cy="2157742"/>
          </a:xfrm>
          <a:prstGeom prst="bentArrow">
            <a:avLst>
              <a:gd name="adj1" fmla="val 13458"/>
              <a:gd name="adj2" fmla="val 12349"/>
              <a:gd name="adj3" fmla="val 17061"/>
              <a:gd name="adj4" fmla="val 3006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1" tIns="43331" rIns="86661" bIns="43331" rtlCol="0" anchor="ctr"/>
          <a:lstStyle/>
          <a:p>
            <a:pPr algn="ctr">
              <a:lnSpc>
                <a:spcPct val="120000"/>
              </a:lnSpc>
            </a:pPr>
            <a:endParaRPr lang="en-US" sz="1465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380728" y="2440765"/>
            <a:ext cx="1933298" cy="1418854"/>
            <a:chOff x="468937" y="2419540"/>
            <a:chExt cx="1934629" cy="1418854"/>
          </a:xfrm>
        </p:grpSpPr>
        <p:sp>
          <p:nvSpPr>
            <p:cNvPr id="26" name="TextBox 18"/>
            <p:cNvSpPr txBox="1"/>
            <p:nvPr/>
          </p:nvSpPr>
          <p:spPr>
            <a:xfrm flipH="1">
              <a:off x="468937" y="2419540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Roboto Black" charset="0"/>
                  <a:ea typeface="Roboto Black" charset="0"/>
                  <a:cs typeface="Roboto Black" charset="0"/>
                </a:rPr>
                <a:t>伍冠宇</a:t>
              </a:r>
              <a:endParaRPr lang="en-US" sz="2400" b="1" dirty="0">
                <a:latin typeface="Roboto Black" charset="0"/>
                <a:ea typeface="Roboto Black" charset="0"/>
                <a:cs typeface="Roboto Black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70268" y="2823664"/>
              <a:ext cx="1933298" cy="1014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sz="2000" dirty="0"/>
                <a:t>栈自增</a:t>
              </a:r>
              <a:endParaRPr lang="zh-CN" sz="2000" dirty="0"/>
            </a:p>
            <a:p>
              <a:pPr>
                <a:lnSpc>
                  <a:spcPct val="150000"/>
                </a:lnSpc>
              </a:pPr>
              <a:r>
                <a:rPr lang="zh-CN" sz="2000" dirty="0"/>
                <a:t>零指针保护</a:t>
              </a:r>
              <a:endParaRPr lang="zh-CN" sz="2000" dirty="0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334293" y="4484129"/>
            <a:ext cx="2265680" cy="956945"/>
            <a:chOff x="468937" y="2419540"/>
            <a:chExt cx="2265680" cy="956945"/>
          </a:xfrm>
        </p:grpSpPr>
        <p:sp>
          <p:nvSpPr>
            <p:cNvPr id="29" name="TextBox 18"/>
            <p:cNvSpPr txBox="1"/>
            <p:nvPr/>
          </p:nvSpPr>
          <p:spPr>
            <a:xfrm flipH="1">
              <a:off x="468937" y="2419540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Roboto Black" charset="0"/>
                  <a:ea typeface="Roboto Black" charset="0"/>
                  <a:cs typeface="Roboto Black" charset="0"/>
                </a:rPr>
                <a:t>高俊峰</a:t>
              </a:r>
              <a:endParaRPr lang="en-US" sz="2400" b="1" dirty="0">
                <a:latin typeface="Roboto Black" charset="0"/>
                <a:ea typeface="Roboto Black" charset="0"/>
                <a:cs typeface="Roboto Black" charset="0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70207" y="2823400"/>
              <a:ext cx="2264410" cy="5530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sz="2000" dirty="0"/>
                <a:t>可变分区分配算法</a:t>
              </a:r>
              <a:endParaRPr lang="zh-CN" sz="2000" dirty="0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702602" y="1694672"/>
            <a:ext cx="2514560" cy="1606325"/>
            <a:chOff x="468937" y="2419540"/>
            <a:chExt cx="1934629" cy="1097296"/>
          </a:xfrm>
        </p:grpSpPr>
        <p:sp>
          <p:nvSpPr>
            <p:cNvPr id="32" name="TextBox 18"/>
            <p:cNvSpPr txBox="1"/>
            <p:nvPr/>
          </p:nvSpPr>
          <p:spPr>
            <a:xfrm flipH="1">
              <a:off x="468937" y="2419540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Roboto Black" charset="0"/>
                  <a:ea typeface="Roboto Black" charset="0"/>
                  <a:cs typeface="Roboto Black" charset="0"/>
                </a:rPr>
                <a:t>陈荣钊</a:t>
              </a:r>
              <a:endParaRPr lang="en-US" sz="2400" b="1" dirty="0">
                <a:latin typeface="Roboto Black" charset="0"/>
                <a:ea typeface="Roboto Black" charset="0"/>
                <a:cs typeface="Roboto Black" charset="0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470268" y="2823664"/>
              <a:ext cx="1933298" cy="6931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sz="2000" dirty="0"/>
                <a:t>物理内存上限分析</a:t>
              </a:r>
              <a:endParaRPr lang="zh-CN" sz="2000" dirty="0"/>
            </a:p>
            <a:p>
              <a:pPr>
                <a:lnSpc>
                  <a:spcPct val="150000"/>
                </a:lnSpc>
              </a:pPr>
              <a:r>
                <a:rPr lang="zh-CN" sz="2000" dirty="0"/>
                <a:t>虚拟内存管理</a:t>
              </a:r>
              <a:endParaRPr lang="zh-CN" sz="20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712029" y="3707754"/>
            <a:ext cx="2234565" cy="956945"/>
            <a:chOff x="468937" y="2419540"/>
            <a:chExt cx="2234565" cy="956945"/>
          </a:xfrm>
        </p:grpSpPr>
        <p:sp>
          <p:nvSpPr>
            <p:cNvPr id="35" name="TextBox 18"/>
            <p:cNvSpPr txBox="1"/>
            <p:nvPr/>
          </p:nvSpPr>
          <p:spPr>
            <a:xfrm flipH="1">
              <a:off x="468937" y="2419540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Roboto Black" charset="0"/>
                  <a:ea typeface="Roboto Black" charset="0"/>
                  <a:cs typeface="Roboto Black" charset="0"/>
                </a:rPr>
                <a:t>孙梓健</a:t>
              </a:r>
              <a:endParaRPr lang="en-US" sz="2400" b="1" dirty="0">
                <a:latin typeface="Roboto Black" charset="0"/>
                <a:ea typeface="Roboto Black" charset="0"/>
                <a:cs typeface="Roboto Black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70207" y="2823400"/>
              <a:ext cx="2233295" cy="5530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sz="2000" dirty="0">
                  <a:sym typeface="+mn-ea"/>
                </a:rPr>
                <a:t>可变分区分配算法</a:t>
              </a:r>
              <a:endParaRPr lang="en-US" altLang="zh-CN" sz="2000" dirty="0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15215" y="349434"/>
            <a:ext cx="3737685" cy="646331"/>
            <a:chOff x="415215" y="349434"/>
            <a:chExt cx="3737685" cy="646331"/>
          </a:xfrm>
        </p:grpSpPr>
        <p:grpSp>
          <p:nvGrpSpPr>
            <p:cNvPr id="37" name="组合 36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8" name="文本框 37"/>
            <p:cNvSpPr txBox="1"/>
            <p:nvPr/>
          </p:nvSpPr>
          <p:spPr>
            <a:xfrm flipH="1">
              <a:off x="1529582" y="349434"/>
              <a:ext cx="2623318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小组分工</a:t>
              </a:r>
              <a:endParaRPr lang="zh-CN" altLang="en-US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3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54" grpId="0" animBg="1"/>
      <p:bldP spid="51" grpId="0" animBg="1"/>
      <p:bldP spid="5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矩形 1334"/>
          <p:cNvSpPr/>
          <p:nvPr/>
        </p:nvSpPr>
        <p:spPr>
          <a:xfrm>
            <a:off x="1867500" y="4158276"/>
            <a:ext cx="1390650" cy="323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3" name="矩形 1332"/>
          <p:cNvSpPr/>
          <p:nvPr/>
        </p:nvSpPr>
        <p:spPr>
          <a:xfrm>
            <a:off x="1840195" y="4184946"/>
            <a:ext cx="1390650" cy="3239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45" name="John H. Clarke - Un Tre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56210" y="-750570"/>
            <a:ext cx="609600" cy="6096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86206" y="2267955"/>
            <a:ext cx="849463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非常感谢聆听与指导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840195" y="3394036"/>
            <a:ext cx="5134739" cy="32893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Thank you for listening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671267" y="4535786"/>
            <a:ext cx="45719" cy="118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9802214" y="5448224"/>
            <a:ext cx="1136357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051105" y="687785"/>
            <a:ext cx="45719" cy="118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 flipV="1">
            <a:off x="779580" y="893601"/>
            <a:ext cx="1293664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1904680" y="4187838"/>
            <a:ext cx="1390650" cy="323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3498781" y="4187838"/>
            <a:ext cx="1390650" cy="3239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伍冠宇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1850372" y="4187838"/>
            <a:ext cx="1390650" cy="3239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陈荣钊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5133556" y="4187838"/>
            <a:ext cx="1390650" cy="3239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孙梓健</a:t>
            </a:r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6727657" y="4187838"/>
            <a:ext cx="1390650" cy="3239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高俊峰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5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45"/>
                </p:tgtEl>
              </p:cMediaNode>
            </p:audio>
          </p:childTnLst>
        </p:cTn>
      </p:par>
    </p:tnLst>
    <p:bldLst>
      <p:bldP spid="1335" grpId="0" animBg="1"/>
      <p:bldP spid="1333" grpId="0" animBg="1"/>
      <p:bldP spid="15" grpId="0"/>
      <p:bldP spid="16" grpId="0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/>
          <p:cNvSpPr txBox="1"/>
          <p:nvPr>
            <p:custDataLst>
              <p:tags r:id="rId1"/>
            </p:custDataLst>
          </p:nvPr>
        </p:nvSpPr>
        <p:spPr>
          <a:xfrm>
            <a:off x="4184040" y="798402"/>
            <a:ext cx="2160290" cy="110799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algn="ctr"/>
            <a:r>
              <a:rPr lang="zh-CN" altLang="en-US" sz="7200" b="1" dirty="0">
                <a:latin typeface="方正兰亭黑_GBK" panose="02000000000000000000" pitchFamily="2" charset="-122"/>
                <a:ea typeface="方正兰亭黑_GBK" panose="02000000000000000000" pitchFamily="2" charset="-122"/>
                <a:sym typeface="Arial" panose="020B0604020202020204" pitchFamily="34" charset="0"/>
              </a:rPr>
              <a:t>目录</a:t>
            </a:r>
            <a:endParaRPr lang="zh-CN" altLang="en-US" sz="7200" b="1" dirty="0">
              <a:latin typeface="方正兰亭黑_GBK" panose="02000000000000000000" pitchFamily="2" charset="-122"/>
              <a:ea typeface="方正兰亭黑_GBK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" name="MH_Others_2"/>
          <p:cNvSpPr txBox="1"/>
          <p:nvPr>
            <p:custDataLst>
              <p:tags r:id="rId2"/>
            </p:custDataLst>
          </p:nvPr>
        </p:nvSpPr>
        <p:spPr>
          <a:xfrm>
            <a:off x="5636500" y="1497966"/>
            <a:ext cx="3225111" cy="27699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algn="ctr">
              <a:defRPr/>
            </a:pPr>
            <a:r>
              <a:rPr lang="en-US" altLang="zh-CN" b="1" spc="600" dirty="0">
                <a:latin typeface="方正兰亭黑_GBK" panose="02000000000000000000" pitchFamily="2" charset="-122"/>
                <a:ea typeface="方正兰亭黑_GBK" panose="02000000000000000000" pitchFamily="2" charset="-122"/>
                <a:sym typeface="Arial" panose="020B0604020202020204" pitchFamily="34" charset="0"/>
              </a:rPr>
              <a:t>CONTENTS</a:t>
            </a:r>
            <a:endParaRPr lang="zh-CN" altLang="en-US" b="1" spc="600" dirty="0">
              <a:latin typeface="方正兰亭黑_GBK" panose="02000000000000000000" pitchFamily="2" charset="-122"/>
              <a:ea typeface="方正兰亭黑_GBK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704375" y="2885327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2800" spc="3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01</a:t>
            </a:r>
            <a:endParaRPr lang="zh-CN" altLang="en-US" sz="2800" spc="3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平行四边形 6"/>
          <p:cNvSpPr/>
          <p:nvPr/>
        </p:nvSpPr>
        <p:spPr>
          <a:xfrm>
            <a:off x="1989814" y="2885327"/>
            <a:ext cx="3217525" cy="61935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defRPr/>
            </a:pPr>
            <a:r>
              <a:rPr lang="zh-CN" altLang="en-US" sz="3200" b="1" dirty="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实现功能</a:t>
            </a:r>
            <a:endParaRPr lang="zh-CN" altLang="en-US" sz="3200" b="1" dirty="0">
              <a:solidFill>
                <a:schemeClr val="tx1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8" name="平行四边形 7"/>
          <p:cNvSpPr/>
          <p:nvPr/>
        </p:nvSpPr>
        <p:spPr>
          <a:xfrm>
            <a:off x="638640" y="4785812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平行四边形 8"/>
          <p:cNvSpPr/>
          <p:nvPr/>
        </p:nvSpPr>
        <p:spPr>
          <a:xfrm>
            <a:off x="1924079" y="4785812"/>
            <a:ext cx="3939484" cy="61935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defRPr/>
            </a:pPr>
            <a:r>
              <a:rPr lang="zh-CN" sz="3200" b="1" dirty="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改进介绍</a:t>
            </a:r>
            <a:endParaRPr lang="zh-CN" sz="3200" b="1" dirty="0">
              <a:solidFill>
                <a:schemeClr val="tx1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10" name="平行四边形 9"/>
          <p:cNvSpPr/>
          <p:nvPr/>
        </p:nvSpPr>
        <p:spPr>
          <a:xfrm>
            <a:off x="6122501" y="2901957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7407940" y="2885327"/>
            <a:ext cx="3602564" cy="61935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defRPr/>
            </a:pPr>
            <a:r>
              <a:rPr lang="zh-CN" altLang="en-US" sz="3200" b="1" dirty="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系统展示</a:t>
            </a:r>
            <a:endParaRPr lang="zh-CN" altLang="en-US" sz="3200" b="1" dirty="0">
              <a:solidFill>
                <a:schemeClr val="tx1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6056766" y="4802442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平行四边形 12"/>
          <p:cNvSpPr/>
          <p:nvPr/>
        </p:nvSpPr>
        <p:spPr>
          <a:xfrm>
            <a:off x="7342204" y="4785812"/>
            <a:ext cx="4544995" cy="61935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defRPr/>
            </a:pPr>
            <a:r>
              <a:rPr lang="zh-CN" altLang="en-US" sz="3200" b="1" dirty="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小组分工</a:t>
            </a:r>
            <a:endParaRPr lang="zh-CN" altLang="en-US" sz="3200" b="1" dirty="0">
              <a:solidFill>
                <a:schemeClr val="tx1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100"/>
                            </p:stCondLst>
                            <p:childTnLst>
                              <p:par>
                                <p:cTn id="3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100"/>
                            </p:stCondLst>
                            <p:childTnLst>
                              <p:par>
                                <p:cTn id="4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>
                <a:latin typeface="Agency FB" panose="020B0503020202020204" pitchFamily="34" charset="0"/>
              </a:rPr>
              <a:t>01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/>
            <a:r>
              <a:rPr lang="zh-CN" altLang="en-US" sz="6000" b="1" dirty="0">
                <a:latin typeface="方正兰亭黑_GBK" panose="02000000000000000000" pitchFamily="2" charset="-122"/>
                <a:ea typeface="方正兰亭黑_GBK" panose="02000000000000000000" pitchFamily="2" charset="-122"/>
              </a:rPr>
              <a:t>实现功能</a:t>
            </a:r>
            <a:endParaRPr lang="zh-CN" altLang="en-US" sz="6000" b="1" dirty="0"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5"/>
          <p:cNvGrpSpPr/>
          <p:nvPr/>
        </p:nvGrpSpPr>
        <p:grpSpPr>
          <a:xfrm>
            <a:off x="4112231" y="1082959"/>
            <a:ext cx="3978829" cy="4687032"/>
            <a:chOff x="4066145" y="933098"/>
            <a:chExt cx="3979366" cy="4687030"/>
          </a:xfrm>
          <a:solidFill>
            <a:srgbClr val="00B0F0"/>
          </a:solidFill>
        </p:grpSpPr>
        <p:sp>
          <p:nvSpPr>
            <p:cNvPr id="7" name="Freeform 11"/>
            <p:cNvSpPr/>
            <p:nvPr/>
          </p:nvSpPr>
          <p:spPr bwMode="auto">
            <a:xfrm>
              <a:off x="5614706" y="933098"/>
              <a:ext cx="854441" cy="1340794"/>
            </a:xfrm>
            <a:custGeom>
              <a:avLst/>
              <a:gdLst>
                <a:gd name="T0" fmla="*/ 136 w 272"/>
                <a:gd name="T1" fmla="*/ 0 h 427"/>
                <a:gd name="T2" fmla="*/ 272 w 272"/>
                <a:gd name="T3" fmla="*/ 136 h 427"/>
                <a:gd name="T4" fmla="*/ 255 w 272"/>
                <a:gd name="T5" fmla="*/ 201 h 427"/>
                <a:gd name="T6" fmla="*/ 139 w 272"/>
                <a:gd name="T7" fmla="*/ 427 h 427"/>
                <a:gd name="T8" fmla="*/ 19 w 272"/>
                <a:gd name="T9" fmla="*/ 206 h 427"/>
                <a:gd name="T10" fmla="*/ 13 w 272"/>
                <a:gd name="T11" fmla="*/ 195 h 427"/>
                <a:gd name="T12" fmla="*/ 13 w 272"/>
                <a:gd name="T13" fmla="*/ 195 h 427"/>
                <a:gd name="T14" fmla="*/ 0 w 272"/>
                <a:gd name="T15" fmla="*/ 136 h 427"/>
                <a:gd name="T16" fmla="*/ 136 w 272"/>
                <a:gd name="T17" fmla="*/ 0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2" h="427">
                  <a:moveTo>
                    <a:pt x="136" y="0"/>
                  </a:moveTo>
                  <a:cubicBezTo>
                    <a:pt x="211" y="0"/>
                    <a:pt x="272" y="61"/>
                    <a:pt x="272" y="136"/>
                  </a:cubicBezTo>
                  <a:cubicBezTo>
                    <a:pt x="272" y="160"/>
                    <a:pt x="266" y="182"/>
                    <a:pt x="255" y="201"/>
                  </a:cubicBezTo>
                  <a:cubicBezTo>
                    <a:pt x="139" y="427"/>
                    <a:pt x="139" y="427"/>
                    <a:pt x="139" y="427"/>
                  </a:cubicBezTo>
                  <a:cubicBezTo>
                    <a:pt x="19" y="206"/>
                    <a:pt x="19" y="206"/>
                    <a:pt x="19" y="206"/>
                  </a:cubicBezTo>
                  <a:cubicBezTo>
                    <a:pt x="17" y="203"/>
                    <a:pt x="15" y="199"/>
                    <a:pt x="13" y="195"/>
                  </a:cubicBezTo>
                  <a:cubicBezTo>
                    <a:pt x="13" y="195"/>
                    <a:pt x="13" y="195"/>
                    <a:pt x="13" y="195"/>
                  </a:cubicBezTo>
                  <a:cubicBezTo>
                    <a:pt x="5" y="177"/>
                    <a:pt x="0" y="157"/>
                    <a:pt x="0" y="136"/>
                  </a:cubicBezTo>
                  <a:cubicBezTo>
                    <a:pt x="0" y="61"/>
                    <a:pt x="61" y="0"/>
                    <a:pt x="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2" tIns="179944" rIns="91412" bIns="45705" numCol="1" anchor="t" anchorCtr="0" compatLnSpc="1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AvantGarde Md BT" pitchFamily="34" charset="0"/>
                </a:rPr>
                <a:t>1</a:t>
              </a:r>
              <a:endParaRPr lang="en-US" sz="4000" dirty="0">
                <a:solidFill>
                  <a:schemeClr val="bg1"/>
                </a:solidFill>
                <a:latin typeface="AvantGarde Md BT" pitchFamily="34" charset="0"/>
              </a:endParaRPr>
            </a:p>
          </p:txBody>
        </p:sp>
        <p:sp>
          <p:nvSpPr>
            <p:cNvPr id="11" name="Freeform 12"/>
            <p:cNvSpPr/>
            <p:nvPr/>
          </p:nvSpPr>
          <p:spPr bwMode="auto">
            <a:xfrm rot="3112875">
              <a:off x="4309470" y="4522477"/>
              <a:ext cx="854326" cy="1340976"/>
            </a:xfrm>
            <a:custGeom>
              <a:avLst/>
              <a:gdLst>
                <a:gd name="T0" fmla="*/ 136 w 272"/>
                <a:gd name="T1" fmla="*/ 427 h 427"/>
                <a:gd name="T2" fmla="*/ 272 w 272"/>
                <a:gd name="T3" fmla="*/ 291 h 427"/>
                <a:gd name="T4" fmla="*/ 255 w 272"/>
                <a:gd name="T5" fmla="*/ 226 h 427"/>
                <a:gd name="T6" fmla="*/ 139 w 272"/>
                <a:gd name="T7" fmla="*/ 0 h 427"/>
                <a:gd name="T8" fmla="*/ 19 w 272"/>
                <a:gd name="T9" fmla="*/ 221 h 427"/>
                <a:gd name="T10" fmla="*/ 13 w 272"/>
                <a:gd name="T11" fmla="*/ 232 h 427"/>
                <a:gd name="T12" fmla="*/ 13 w 272"/>
                <a:gd name="T13" fmla="*/ 232 h 427"/>
                <a:gd name="T14" fmla="*/ 0 w 272"/>
                <a:gd name="T15" fmla="*/ 291 h 427"/>
                <a:gd name="T16" fmla="*/ 136 w 272"/>
                <a:gd name="T17" fmla="*/ 42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2" h="427">
                  <a:moveTo>
                    <a:pt x="136" y="427"/>
                  </a:moveTo>
                  <a:cubicBezTo>
                    <a:pt x="211" y="427"/>
                    <a:pt x="272" y="366"/>
                    <a:pt x="272" y="291"/>
                  </a:cubicBezTo>
                  <a:cubicBezTo>
                    <a:pt x="272" y="268"/>
                    <a:pt x="266" y="245"/>
                    <a:pt x="255" y="226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9" y="221"/>
                    <a:pt x="19" y="221"/>
                    <a:pt x="19" y="221"/>
                  </a:cubicBezTo>
                  <a:cubicBezTo>
                    <a:pt x="17" y="224"/>
                    <a:pt x="15" y="228"/>
                    <a:pt x="13" y="232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5" y="250"/>
                    <a:pt x="0" y="270"/>
                    <a:pt x="0" y="291"/>
                  </a:cubicBezTo>
                  <a:cubicBezTo>
                    <a:pt x="0" y="366"/>
                    <a:pt x="61" y="427"/>
                    <a:pt x="136" y="4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2" tIns="575823" rIns="91412" bIns="46785" numCol="1" anchor="t" anchorCtr="0" compatLnSpc="1"/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AvantGarde Md BT" pitchFamily="34" charset="0"/>
                </a:rPr>
                <a:t>33</a:t>
              </a:r>
              <a:endParaRPr lang="zh-CN" altLang="en-US" sz="4000" dirty="0">
                <a:solidFill>
                  <a:schemeClr val="bg1"/>
                </a:solidFill>
                <a:latin typeface="AvantGarde Md BT" pitchFamily="34" charset="0"/>
              </a:endParaRPr>
            </a:p>
          </p:txBody>
        </p:sp>
        <p:sp>
          <p:nvSpPr>
            <p:cNvPr id="13" name="Freeform 13"/>
            <p:cNvSpPr/>
            <p:nvPr/>
          </p:nvSpPr>
          <p:spPr bwMode="auto">
            <a:xfrm rot="2256289">
              <a:off x="6706046" y="4762978"/>
              <a:ext cx="1339465" cy="853112"/>
            </a:xfrm>
            <a:custGeom>
              <a:avLst/>
              <a:gdLst>
                <a:gd name="T0" fmla="*/ 427 w 427"/>
                <a:gd name="T1" fmla="*/ 136 h 272"/>
                <a:gd name="T2" fmla="*/ 291 w 427"/>
                <a:gd name="T3" fmla="*/ 272 h 272"/>
                <a:gd name="T4" fmla="*/ 226 w 427"/>
                <a:gd name="T5" fmla="*/ 255 h 272"/>
                <a:gd name="T6" fmla="*/ 0 w 427"/>
                <a:gd name="T7" fmla="*/ 139 h 272"/>
                <a:gd name="T8" fmla="*/ 221 w 427"/>
                <a:gd name="T9" fmla="*/ 19 h 272"/>
                <a:gd name="T10" fmla="*/ 232 w 427"/>
                <a:gd name="T11" fmla="*/ 13 h 272"/>
                <a:gd name="T12" fmla="*/ 232 w 427"/>
                <a:gd name="T13" fmla="*/ 13 h 272"/>
                <a:gd name="T14" fmla="*/ 291 w 427"/>
                <a:gd name="T15" fmla="*/ 0 h 272"/>
                <a:gd name="T16" fmla="*/ 427 w 427"/>
                <a:gd name="T17" fmla="*/ 136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7" h="272">
                  <a:moveTo>
                    <a:pt x="427" y="136"/>
                  </a:moveTo>
                  <a:cubicBezTo>
                    <a:pt x="427" y="211"/>
                    <a:pt x="366" y="272"/>
                    <a:pt x="291" y="272"/>
                  </a:cubicBezTo>
                  <a:cubicBezTo>
                    <a:pt x="268" y="272"/>
                    <a:pt x="246" y="266"/>
                    <a:pt x="226" y="255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221" y="19"/>
                    <a:pt x="221" y="19"/>
                    <a:pt x="221" y="19"/>
                  </a:cubicBezTo>
                  <a:cubicBezTo>
                    <a:pt x="225" y="17"/>
                    <a:pt x="228" y="15"/>
                    <a:pt x="232" y="13"/>
                  </a:cubicBezTo>
                  <a:cubicBezTo>
                    <a:pt x="232" y="13"/>
                    <a:pt x="232" y="13"/>
                    <a:pt x="232" y="13"/>
                  </a:cubicBezTo>
                  <a:cubicBezTo>
                    <a:pt x="250" y="4"/>
                    <a:pt x="270" y="0"/>
                    <a:pt x="291" y="0"/>
                  </a:cubicBezTo>
                  <a:cubicBezTo>
                    <a:pt x="366" y="0"/>
                    <a:pt x="427" y="61"/>
                    <a:pt x="427" y="1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503844" tIns="46785" rIns="91412" bIns="45705" numCol="1" anchor="ctr" anchorCtr="0" compatLnSpc="1"/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AvantGarde Md BT" pitchFamily="34" charset="0"/>
                </a:rPr>
                <a:t>4</a:t>
              </a:r>
              <a:endParaRPr lang="zh-CN" altLang="en-US" sz="4000" dirty="0">
                <a:solidFill>
                  <a:schemeClr val="bg1"/>
                </a:solidFill>
                <a:latin typeface="AvantGarde Md BT" pitchFamily="34" charset="0"/>
              </a:endParaRPr>
            </a:p>
          </p:txBody>
        </p:sp>
      </p:grpSp>
      <p:grpSp>
        <p:nvGrpSpPr>
          <p:cNvPr id="3" name="组合 14"/>
          <p:cNvGrpSpPr/>
          <p:nvPr/>
        </p:nvGrpSpPr>
        <p:grpSpPr>
          <a:xfrm>
            <a:off x="5101703" y="2852938"/>
            <a:ext cx="1988599" cy="1988865"/>
            <a:chOff x="5072992" y="2642531"/>
            <a:chExt cx="1988866" cy="1988864"/>
          </a:xfrm>
        </p:grpSpPr>
        <p:sp>
          <p:nvSpPr>
            <p:cNvPr id="16" name="Oval 19"/>
            <p:cNvSpPr>
              <a:spLocks noChangeArrowheads="1"/>
            </p:cNvSpPr>
            <p:nvPr/>
          </p:nvSpPr>
          <p:spPr bwMode="auto">
            <a:xfrm>
              <a:off x="5072992" y="2642531"/>
              <a:ext cx="1988866" cy="198886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905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200" kern="0" dirty="0">
                <a:solidFill>
                  <a:srgbClr val="4D4D4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Oval 19"/>
            <p:cNvSpPr>
              <a:spLocks noChangeArrowheads="1"/>
            </p:cNvSpPr>
            <p:nvPr/>
          </p:nvSpPr>
          <p:spPr bwMode="auto">
            <a:xfrm>
              <a:off x="5459899" y="3047171"/>
              <a:ext cx="1215050" cy="1179584"/>
            </a:xfrm>
            <a:prstGeom prst="ellipse">
              <a:avLst/>
            </a:prstGeom>
            <a:solidFill>
              <a:schemeClr val="accent2"/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/>
              <a:r>
                <a:rPr lang="zh-CN" altLang="en-US" sz="2400" kern="0" dirty="0">
                  <a:solidFill>
                    <a:schemeClr val="bg1"/>
                  </a:solidFill>
                  <a:latin typeface="AvantGarde Md BT" pitchFamily="34" charset="0"/>
                  <a:ea typeface="微软雅黑" panose="020B0503020204020204" pitchFamily="34" charset="-122"/>
                </a:rPr>
                <a:t>实现功能</a:t>
              </a:r>
              <a:endParaRPr lang="zh-CN" altLang="en-US" sz="2400" kern="0" dirty="0">
                <a:solidFill>
                  <a:schemeClr val="bg1"/>
                </a:solidFill>
                <a:latin typeface="AvantGarde Md BT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2" name="TextBox 18"/>
          <p:cNvSpPr txBox="1"/>
          <p:nvPr/>
        </p:nvSpPr>
        <p:spPr>
          <a:xfrm flipH="1">
            <a:off x="5000625" y="683895"/>
            <a:ext cx="1957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   </a:t>
            </a:r>
            <a:r>
              <a:rPr 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零指针保护</a:t>
            </a:r>
            <a:endParaRPr lang="zh-CN" sz="2000" dirty="0">
              <a:latin typeface="Roboto Black" charset="0"/>
              <a:ea typeface="宋体" panose="02010600030101010101" pitchFamily="2" charset="-122"/>
              <a:cs typeface="Roboto Black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415215" y="349434"/>
            <a:ext cx="3737685" cy="646331"/>
            <a:chOff x="415215" y="349434"/>
            <a:chExt cx="3737685" cy="646331"/>
          </a:xfrm>
        </p:grpSpPr>
        <p:grpSp>
          <p:nvGrpSpPr>
            <p:cNvPr id="27" name="组合 26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 flipH="1">
              <a:off x="1529582" y="349434"/>
              <a:ext cx="2623318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优化思路</a:t>
              </a:r>
              <a:endParaRPr lang="zh-CN" altLang="en-US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  <p:sp>
        <p:nvSpPr>
          <p:cNvPr id="4" name="Freeform 12"/>
          <p:cNvSpPr/>
          <p:nvPr/>
        </p:nvSpPr>
        <p:spPr bwMode="auto">
          <a:xfrm rot="6952873">
            <a:off x="3783965" y="2429610"/>
            <a:ext cx="854326" cy="1340795"/>
          </a:xfrm>
          <a:custGeom>
            <a:avLst/>
            <a:gdLst>
              <a:gd name="T0" fmla="*/ 136 w 272"/>
              <a:gd name="T1" fmla="*/ 427 h 427"/>
              <a:gd name="T2" fmla="*/ 272 w 272"/>
              <a:gd name="T3" fmla="*/ 291 h 427"/>
              <a:gd name="T4" fmla="*/ 255 w 272"/>
              <a:gd name="T5" fmla="*/ 226 h 427"/>
              <a:gd name="T6" fmla="*/ 139 w 272"/>
              <a:gd name="T7" fmla="*/ 0 h 427"/>
              <a:gd name="T8" fmla="*/ 19 w 272"/>
              <a:gd name="T9" fmla="*/ 221 h 427"/>
              <a:gd name="T10" fmla="*/ 13 w 272"/>
              <a:gd name="T11" fmla="*/ 232 h 427"/>
              <a:gd name="T12" fmla="*/ 13 w 272"/>
              <a:gd name="T13" fmla="*/ 232 h 427"/>
              <a:gd name="T14" fmla="*/ 0 w 272"/>
              <a:gd name="T15" fmla="*/ 291 h 427"/>
              <a:gd name="T16" fmla="*/ 136 w 272"/>
              <a:gd name="T17" fmla="*/ 427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2" h="427">
                <a:moveTo>
                  <a:pt x="136" y="427"/>
                </a:moveTo>
                <a:cubicBezTo>
                  <a:pt x="211" y="427"/>
                  <a:pt x="272" y="366"/>
                  <a:pt x="272" y="291"/>
                </a:cubicBezTo>
                <a:cubicBezTo>
                  <a:pt x="272" y="268"/>
                  <a:pt x="266" y="245"/>
                  <a:pt x="255" y="226"/>
                </a:cubicBezTo>
                <a:cubicBezTo>
                  <a:pt x="139" y="0"/>
                  <a:pt x="139" y="0"/>
                  <a:pt x="139" y="0"/>
                </a:cubicBezTo>
                <a:cubicBezTo>
                  <a:pt x="19" y="221"/>
                  <a:pt x="19" y="221"/>
                  <a:pt x="19" y="221"/>
                </a:cubicBezTo>
                <a:cubicBezTo>
                  <a:pt x="17" y="224"/>
                  <a:pt x="15" y="228"/>
                  <a:pt x="13" y="232"/>
                </a:cubicBezTo>
                <a:cubicBezTo>
                  <a:pt x="13" y="232"/>
                  <a:pt x="13" y="232"/>
                  <a:pt x="13" y="232"/>
                </a:cubicBezTo>
                <a:cubicBezTo>
                  <a:pt x="5" y="250"/>
                  <a:pt x="0" y="270"/>
                  <a:pt x="0" y="291"/>
                </a:cubicBezTo>
                <a:cubicBezTo>
                  <a:pt x="0" y="366"/>
                  <a:pt x="61" y="427"/>
                  <a:pt x="136" y="4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12" tIns="575823" rIns="91412" bIns="46785" numCol="1" anchor="t" anchorCtr="0" compatLnSpc="1"/>
          <a:p>
            <a:pPr algn="ctr"/>
            <a:r>
              <a:rPr lang="en-US" altLang="zh-CN" sz="4000" dirty="0">
                <a:solidFill>
                  <a:schemeClr val="bg1"/>
                </a:solidFill>
                <a:latin typeface="AvantGarde Md BT" pitchFamily="34" charset="0"/>
              </a:rPr>
              <a:t>23</a:t>
            </a:r>
            <a:endParaRPr lang="zh-CN" altLang="en-US" sz="4000" dirty="0">
              <a:solidFill>
                <a:schemeClr val="bg1"/>
              </a:solidFill>
              <a:latin typeface="AvantGarde Md BT" pitchFamily="34" charset="0"/>
            </a:endParaRPr>
          </a:p>
        </p:txBody>
      </p:sp>
      <p:sp>
        <p:nvSpPr>
          <p:cNvPr id="5" name="Freeform 13"/>
          <p:cNvSpPr/>
          <p:nvPr/>
        </p:nvSpPr>
        <p:spPr bwMode="auto">
          <a:xfrm rot="20256289">
            <a:off x="7305495" y="2645891"/>
            <a:ext cx="1339284" cy="853112"/>
          </a:xfrm>
          <a:custGeom>
            <a:avLst/>
            <a:gdLst>
              <a:gd name="T0" fmla="*/ 427 w 427"/>
              <a:gd name="T1" fmla="*/ 136 h 272"/>
              <a:gd name="T2" fmla="*/ 291 w 427"/>
              <a:gd name="T3" fmla="*/ 272 h 272"/>
              <a:gd name="T4" fmla="*/ 226 w 427"/>
              <a:gd name="T5" fmla="*/ 255 h 272"/>
              <a:gd name="T6" fmla="*/ 0 w 427"/>
              <a:gd name="T7" fmla="*/ 139 h 272"/>
              <a:gd name="T8" fmla="*/ 221 w 427"/>
              <a:gd name="T9" fmla="*/ 19 h 272"/>
              <a:gd name="T10" fmla="*/ 232 w 427"/>
              <a:gd name="T11" fmla="*/ 13 h 272"/>
              <a:gd name="T12" fmla="*/ 232 w 427"/>
              <a:gd name="T13" fmla="*/ 13 h 272"/>
              <a:gd name="T14" fmla="*/ 291 w 427"/>
              <a:gd name="T15" fmla="*/ 0 h 272"/>
              <a:gd name="T16" fmla="*/ 427 w 427"/>
              <a:gd name="T17" fmla="*/ 136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7" h="272">
                <a:moveTo>
                  <a:pt x="427" y="136"/>
                </a:moveTo>
                <a:cubicBezTo>
                  <a:pt x="427" y="211"/>
                  <a:pt x="366" y="272"/>
                  <a:pt x="291" y="272"/>
                </a:cubicBezTo>
                <a:cubicBezTo>
                  <a:pt x="268" y="272"/>
                  <a:pt x="246" y="266"/>
                  <a:pt x="226" y="255"/>
                </a:cubicBezTo>
                <a:cubicBezTo>
                  <a:pt x="0" y="139"/>
                  <a:pt x="0" y="139"/>
                  <a:pt x="0" y="139"/>
                </a:cubicBezTo>
                <a:cubicBezTo>
                  <a:pt x="221" y="19"/>
                  <a:pt x="221" y="19"/>
                  <a:pt x="221" y="19"/>
                </a:cubicBezTo>
                <a:cubicBezTo>
                  <a:pt x="225" y="17"/>
                  <a:pt x="228" y="15"/>
                  <a:pt x="232" y="13"/>
                </a:cubicBezTo>
                <a:cubicBezTo>
                  <a:pt x="232" y="13"/>
                  <a:pt x="232" y="13"/>
                  <a:pt x="232" y="13"/>
                </a:cubicBezTo>
                <a:cubicBezTo>
                  <a:pt x="250" y="4"/>
                  <a:pt x="270" y="0"/>
                  <a:pt x="291" y="0"/>
                </a:cubicBezTo>
                <a:cubicBezTo>
                  <a:pt x="366" y="0"/>
                  <a:pt x="427" y="61"/>
                  <a:pt x="427" y="1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503844" tIns="46785" rIns="91412" bIns="45705" numCol="1" anchor="ctr" anchorCtr="0" compatLnSpc="1"/>
          <a:p>
            <a:pPr algn="ctr"/>
            <a:r>
              <a:rPr lang="en-US" altLang="zh-CN" sz="4000" dirty="0">
                <a:solidFill>
                  <a:schemeClr val="bg1"/>
                </a:solidFill>
                <a:latin typeface="AvantGarde Md BT" pitchFamily="34" charset="0"/>
              </a:rPr>
              <a:t>5</a:t>
            </a:r>
            <a:endParaRPr lang="zh-CN" altLang="en-US" sz="4000" dirty="0">
              <a:solidFill>
                <a:schemeClr val="bg1"/>
              </a:solidFill>
              <a:latin typeface="AvantGarde Md BT" pitchFamily="34" charset="0"/>
            </a:endParaRPr>
          </a:p>
        </p:txBody>
      </p:sp>
      <p:sp>
        <p:nvSpPr>
          <p:cNvPr id="8" name="TextBox 18"/>
          <p:cNvSpPr txBox="1"/>
          <p:nvPr/>
        </p:nvSpPr>
        <p:spPr>
          <a:xfrm flipH="1">
            <a:off x="3383280" y="2094865"/>
            <a:ext cx="17183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栈自增</a:t>
            </a:r>
            <a:endParaRPr lang="zh-CN" sz="2000" dirty="0">
              <a:latin typeface="Roboto Black" charset="0"/>
              <a:ea typeface="宋体" panose="02010600030101010101" pitchFamily="2" charset="-122"/>
              <a:cs typeface="Roboto Black" charset="0"/>
            </a:endParaRPr>
          </a:p>
        </p:txBody>
      </p:sp>
      <p:sp>
        <p:nvSpPr>
          <p:cNvPr id="9" name="TextBox 18"/>
          <p:cNvSpPr txBox="1"/>
          <p:nvPr/>
        </p:nvSpPr>
        <p:spPr>
          <a:xfrm flipH="1">
            <a:off x="2910840" y="4443095"/>
            <a:ext cx="23431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物理内存上限分析</a:t>
            </a:r>
            <a:endParaRPr lang="zh-CN" sz="2000" dirty="0">
              <a:latin typeface="Roboto Black" charset="0"/>
              <a:ea typeface="宋体" panose="02010600030101010101" pitchFamily="2" charset="-122"/>
              <a:cs typeface="Roboto Black" charset="0"/>
            </a:endParaRPr>
          </a:p>
        </p:txBody>
      </p:sp>
      <p:sp>
        <p:nvSpPr>
          <p:cNvPr id="10" name="TextBox 18"/>
          <p:cNvSpPr txBox="1"/>
          <p:nvPr/>
        </p:nvSpPr>
        <p:spPr>
          <a:xfrm flipH="1">
            <a:off x="7090410" y="4443095"/>
            <a:ext cx="23431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虚拟内存管理</a:t>
            </a:r>
            <a:endParaRPr lang="zh-CN" sz="2000" dirty="0">
              <a:latin typeface="Roboto Black" charset="0"/>
              <a:ea typeface="宋体" panose="02010600030101010101" pitchFamily="2" charset="-122"/>
              <a:cs typeface="Roboto Black" charset="0"/>
            </a:endParaRPr>
          </a:p>
        </p:txBody>
      </p:sp>
      <p:sp>
        <p:nvSpPr>
          <p:cNvPr id="12" name="TextBox 18"/>
          <p:cNvSpPr txBox="1"/>
          <p:nvPr/>
        </p:nvSpPr>
        <p:spPr>
          <a:xfrm flipH="1">
            <a:off x="7399020" y="2094865"/>
            <a:ext cx="23431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dirty="0">
                <a:latin typeface="Roboto Black" charset="0"/>
                <a:ea typeface="宋体" panose="02010600030101010101" pitchFamily="2" charset="-122"/>
                <a:cs typeface="Roboto Black" charset="0"/>
              </a:rPr>
              <a:t>可变分区分配算法</a:t>
            </a:r>
            <a:endParaRPr lang="zh-CN" sz="2000" dirty="0">
              <a:latin typeface="Roboto Black" charset="0"/>
              <a:ea typeface="宋体" panose="02010600030101010101" pitchFamily="2" charset="-122"/>
              <a:cs typeface="Roboto Black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>
                <a:latin typeface="Agency FB" panose="020B0503020202020204" pitchFamily="34" charset="0"/>
              </a:rPr>
              <a:t>02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>
              <a:defRPr/>
            </a:pPr>
            <a:r>
              <a:rPr lang="zh-CN" altLang="en-US" sz="6000" b="1" dirty="0">
                <a:latin typeface="方正兰亭黑_GBK" panose="02000000000000000000" pitchFamily="2" charset="-122"/>
                <a:ea typeface="方正兰亭黑_GBK" panose="02000000000000000000" pitchFamily="2" charset="-122"/>
              </a:rPr>
              <a:t>改进介绍</a:t>
            </a:r>
            <a:endParaRPr lang="zh-CN" altLang="en-US" sz="6000" b="1" dirty="0"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4519589" cy="645160"/>
            <a:chOff x="415215" y="349434"/>
            <a:chExt cx="4519589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581" y="349434"/>
              <a:ext cx="3405223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零指针保护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98220" y="2613660"/>
            <a:ext cx="311531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现代编程习惯认为指向地址为0的指针是不可使用的空指针。而xv6中可以使用零指针，因此我们实现了零指针保护的功能。</a:t>
            </a:r>
            <a:endParaRPr lang="zh-CN" altLang="en-US" sz="2000"/>
          </a:p>
        </p:txBody>
      </p:sp>
      <p:pic>
        <p:nvPicPr>
          <p:cNvPr id="2" name="图片 1" descr="poin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21860" y="1002665"/>
            <a:ext cx="6068695" cy="48520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4519589" cy="645160"/>
            <a:chOff x="415215" y="349434"/>
            <a:chExt cx="4519589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581" y="349434"/>
              <a:ext cx="3405223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栈自增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98220" y="2459990"/>
            <a:ext cx="31153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xv6中，栈的大小被写死为4KB。当用户使用栈底之下的地址时，因为该地址还未分配物理空间，所以会引发缺页中断，此时增长栈。</a:t>
            </a:r>
            <a:endParaRPr lang="zh-CN" altLang="en-US" sz="2000"/>
          </a:p>
        </p:txBody>
      </p:sp>
      <p:pic>
        <p:nvPicPr>
          <p:cNvPr id="2" name="图片 1" descr="st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35500" y="1053465"/>
            <a:ext cx="6127750" cy="47510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5417820" cy="645160"/>
            <a:chOff x="415215" y="349434"/>
            <a:chExt cx="5417820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005" y="349434"/>
              <a:ext cx="4304030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可变分区分配算法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98220" y="2459990"/>
            <a:ext cx="31153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xv6中，栈的大小被写死为4KB。当用户使用栈底之下的地址时，因为该地址还未分配物理空间，所以会引发缺页中断，此时增长栈。</a:t>
            </a:r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5215" y="349434"/>
            <a:ext cx="5417820" cy="645160"/>
            <a:chOff x="415215" y="349434"/>
            <a:chExt cx="5417820" cy="645160"/>
          </a:xfrm>
        </p:grpSpPr>
        <p:grpSp>
          <p:nvGrpSpPr>
            <p:cNvPr id="35" name="组合 34"/>
            <p:cNvGrpSpPr/>
            <p:nvPr/>
          </p:nvGrpSpPr>
          <p:grpSpPr>
            <a:xfrm>
              <a:off x="415215" y="406398"/>
              <a:ext cx="918995" cy="583203"/>
              <a:chOff x="-3024275" y="-1610562"/>
              <a:chExt cx="1248011" cy="79200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-3024275" y="-1610562"/>
                <a:ext cx="792000" cy="792000"/>
              </a:xfrm>
              <a:prstGeom prst="ellipse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-2568264" y="-1610562"/>
                <a:ext cx="792000" cy="79200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 flipH="1">
              <a:off x="1529005" y="349434"/>
              <a:ext cx="4304030" cy="64516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600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经典综艺体简" panose="02010609000101010101" pitchFamily="49" charset="-122"/>
                  <a:ea typeface="经典综艺体简" panose="02010609000101010101" pitchFamily="49" charset="-122"/>
                  <a:cs typeface="经典综艺体简" panose="02010609000101010101" pitchFamily="49" charset="-122"/>
                </a:rPr>
                <a:t>物理内存上限</a:t>
              </a:r>
              <a:endParaRPr 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98220" y="3075305"/>
            <a:ext cx="31153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xv6中物理内存上限由</a:t>
            </a:r>
            <a:r>
              <a:rPr lang="en-US" altLang="zh-CN" sz="2000"/>
              <a:t>PHYSTOP</a:t>
            </a:r>
            <a:r>
              <a:rPr lang="zh-CN" altLang="en-US" sz="2000"/>
              <a:t>定义</a:t>
            </a:r>
            <a:endParaRPr lang="zh-CN" altLang="en-US" sz="2000"/>
          </a:p>
        </p:txBody>
      </p:sp>
      <p:pic>
        <p:nvPicPr>
          <p:cNvPr id="2" name="图片 1" descr="physto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4175" y="1136650"/>
            <a:ext cx="6520180" cy="4583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p="http://schemas.openxmlformats.org/presentationml/2006/main">
  <p:tag name="ISPRING_PRESENTATION_TITLE" val="73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BB1C22"/>
      </a:accent1>
      <a:accent2>
        <a:srgbClr val="BB1C22"/>
      </a:accent2>
      <a:accent3>
        <a:srgbClr val="BB1C22"/>
      </a:accent3>
      <a:accent4>
        <a:srgbClr val="BB1C22"/>
      </a:accent4>
      <a:accent5>
        <a:srgbClr val="BB1C22"/>
      </a:accent5>
      <a:accent6>
        <a:srgbClr val="BB1C22"/>
      </a:accent6>
      <a:hlink>
        <a:srgbClr val="BB1C22"/>
      </a:hlink>
      <a:folHlink>
        <a:srgbClr val="BB1C2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BB1C22"/>
      </a:accent1>
      <a:accent2>
        <a:srgbClr val="BB1C22"/>
      </a:accent2>
      <a:accent3>
        <a:srgbClr val="BB1C22"/>
      </a:accent3>
      <a:accent4>
        <a:srgbClr val="BB1C22"/>
      </a:accent4>
      <a:accent5>
        <a:srgbClr val="BB1C22"/>
      </a:accent5>
      <a:accent6>
        <a:srgbClr val="BB1C22"/>
      </a:accent6>
      <a:hlink>
        <a:srgbClr val="BB1C22"/>
      </a:hlink>
      <a:folHlink>
        <a:srgbClr val="BB1C2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665</Words>
  <Application>WPS 演示</Application>
  <PresentationFormat>宽屏</PresentationFormat>
  <Paragraphs>148</Paragraphs>
  <Slides>17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方正兰亭黑_GBK</vt:lpstr>
      <vt:lpstr>黑体</vt:lpstr>
      <vt:lpstr>Agency FB</vt:lpstr>
      <vt:lpstr>Franklin Gothic Book</vt:lpstr>
      <vt:lpstr>方正正粗黑简体</vt:lpstr>
      <vt:lpstr>AvantGarde Md BT</vt:lpstr>
      <vt:lpstr>Segoe Print</vt:lpstr>
      <vt:lpstr>Roboto Black</vt:lpstr>
      <vt:lpstr>经典综艺体简</vt:lpstr>
      <vt:lpstr>等线</vt:lpstr>
      <vt:lpstr>Arial Unicode MS</vt:lpstr>
      <vt:lpstr>等线 Light</vt:lpstr>
      <vt:lpstr>Calibri</vt:lpstr>
      <vt:lpstr>Malgun Gothic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73</dc:title>
  <dc:creator>WIN7</dc:creator>
  <cp:lastModifiedBy>CRZbulabula</cp:lastModifiedBy>
  <cp:revision>144</cp:revision>
  <dcterms:created xsi:type="dcterms:W3CDTF">2017-08-18T03:02:00Z</dcterms:created>
  <dcterms:modified xsi:type="dcterms:W3CDTF">2021-01-09T16:28:01Z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